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2" r:id="rId2"/>
    <p:sldId id="275" r:id="rId3"/>
    <p:sldId id="291" r:id="rId4"/>
    <p:sldId id="289" r:id="rId5"/>
    <p:sldId id="277" r:id="rId6"/>
    <p:sldId id="256" r:id="rId7"/>
    <p:sldId id="263" r:id="rId8"/>
    <p:sldId id="279" r:id="rId9"/>
    <p:sldId id="266" r:id="rId10"/>
    <p:sldId id="257" r:id="rId11"/>
    <p:sldId id="270" r:id="rId12"/>
    <p:sldId id="274" r:id="rId13"/>
    <p:sldId id="278" r:id="rId14"/>
    <p:sldId id="258" r:id="rId15"/>
    <p:sldId id="272" r:id="rId16"/>
    <p:sldId id="271" r:id="rId17"/>
    <p:sldId id="290" r:id="rId18"/>
    <p:sldId id="259" r:id="rId19"/>
    <p:sldId id="273" r:id="rId20"/>
    <p:sldId id="265" r:id="rId21"/>
    <p:sldId id="269" r:id="rId22"/>
    <p:sldId id="283" r:id="rId23"/>
    <p:sldId id="284" r:id="rId24"/>
    <p:sldId id="285" r:id="rId25"/>
    <p:sldId id="26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4E315F-7912-4655-A57B-1FD428E3937D}" type="datetimeFigureOut">
              <a:rPr lang="en-US" smtClean="0"/>
              <a:pPr/>
              <a:t>16-Oct-19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87F6A-5DB9-4204-85E8-92CFF5F4542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C87F6A-5DB9-4204-85E8-92CFF5F4542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General Characters of Species of Earthworms</a:t>
            </a:r>
          </a:p>
        </p:txBody>
      </p:sp>
      <p:sp>
        <p:nvSpPr>
          <p:cNvPr id="4" name="Slide Number Placeholder 3"/>
          <p:cNvSpPr>
            <a:spLocks noGrp="1"/>
          </p:cNvSpPr>
          <p:nvPr>
            <p:ph type="sldNum" sz="quarter" idx="10"/>
          </p:nvPr>
        </p:nvSpPr>
        <p:spPr/>
        <p:txBody>
          <a:bodyPr/>
          <a:lstStyle/>
          <a:p>
            <a:fld id="{19C87F6A-5DB9-4204-85E8-92CFF5F45424}"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C87F6A-5DB9-4204-85E8-92CFF5F45424}"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C87F6A-5DB9-4204-85E8-92CFF5F45424}"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C87F6A-5DB9-4204-85E8-92CFF5F45424}"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5EECEC-D09E-489C-ABD5-38B21D749D7B}" type="datetimeFigureOut">
              <a:rPr lang="en-US" smtClean="0"/>
              <a:pPr/>
              <a:t>16-Oct-19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EECEC-D09E-489C-ABD5-38B21D749D7B}" type="datetimeFigureOut">
              <a:rPr lang="en-US" smtClean="0"/>
              <a:pPr/>
              <a:t>16-Oct-19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EECEC-D09E-489C-ABD5-38B21D749D7B}" type="datetimeFigureOut">
              <a:rPr lang="en-US" smtClean="0"/>
              <a:pPr/>
              <a:t>16-Oct-19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EECEC-D09E-489C-ABD5-38B21D749D7B}" type="datetimeFigureOut">
              <a:rPr lang="en-US" smtClean="0"/>
              <a:pPr/>
              <a:t>16-Oct-19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5EECEC-D09E-489C-ABD5-38B21D749D7B}" type="datetimeFigureOut">
              <a:rPr lang="en-US" smtClean="0"/>
              <a:pPr/>
              <a:t>16-Oct-19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5EECEC-D09E-489C-ABD5-38B21D749D7B}" type="datetimeFigureOut">
              <a:rPr lang="en-US" smtClean="0"/>
              <a:pPr/>
              <a:t>16-Oct-19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5EECEC-D09E-489C-ABD5-38B21D749D7B}" type="datetimeFigureOut">
              <a:rPr lang="en-US" smtClean="0"/>
              <a:pPr/>
              <a:t>16-Oct-19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5EECEC-D09E-489C-ABD5-38B21D749D7B}" type="datetimeFigureOut">
              <a:rPr lang="en-US" smtClean="0"/>
              <a:pPr/>
              <a:t>16-Oct-19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EECEC-D09E-489C-ABD5-38B21D749D7B}" type="datetimeFigureOut">
              <a:rPr lang="en-US" smtClean="0"/>
              <a:pPr/>
              <a:t>16-Oct-19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EECEC-D09E-489C-ABD5-38B21D749D7B}" type="datetimeFigureOut">
              <a:rPr lang="en-US" smtClean="0"/>
              <a:pPr/>
              <a:t>16-Oct-19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EECEC-D09E-489C-ABD5-38B21D749D7B}" type="datetimeFigureOut">
              <a:rPr lang="en-US" smtClean="0"/>
              <a:pPr/>
              <a:t>16-Oct-19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B2014-0D5E-4184-8509-9EC8CE7161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EECEC-D09E-489C-ABD5-38B21D749D7B}" type="datetimeFigureOut">
              <a:rPr lang="en-US" smtClean="0"/>
              <a:pPr/>
              <a:t>16-Oct-19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B2014-0D5E-4184-8509-9EC8CE7161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1524000"/>
            <a:ext cx="4343400" cy="584775"/>
          </a:xfrm>
          <a:prstGeom prst="rect">
            <a:avLst/>
          </a:prstGeom>
          <a:noFill/>
        </p:spPr>
        <p:txBody>
          <a:bodyPr wrap="square" rtlCol="0">
            <a:spAutoFit/>
          </a:bodyPr>
          <a:lstStyle/>
          <a:p>
            <a:pPr algn="ctr"/>
            <a:r>
              <a:rPr lang="en-US" sz="2800" b="1" dirty="0" smtClean="0">
                <a:solidFill>
                  <a:srgbClr val="C00000"/>
                </a:solidFill>
              </a:rPr>
              <a:t>    </a:t>
            </a:r>
            <a:r>
              <a:rPr lang="en-US" sz="3200" b="1" dirty="0" smtClean="0">
                <a:solidFill>
                  <a:srgbClr val="00B050"/>
                </a:solidFill>
              </a:rPr>
              <a:t>Systematic Position</a:t>
            </a:r>
            <a:endParaRPr lang="en-US" sz="3200" b="1" dirty="0">
              <a:solidFill>
                <a:srgbClr val="00B050"/>
              </a:solidFill>
            </a:endParaRPr>
          </a:p>
        </p:txBody>
      </p:sp>
      <p:sp>
        <p:nvSpPr>
          <p:cNvPr id="3" name="TextBox 2"/>
          <p:cNvSpPr txBox="1"/>
          <p:nvPr/>
        </p:nvSpPr>
        <p:spPr>
          <a:xfrm>
            <a:off x="1524000" y="2438400"/>
            <a:ext cx="5867400" cy="1200329"/>
          </a:xfrm>
          <a:prstGeom prst="rect">
            <a:avLst/>
          </a:prstGeom>
          <a:noFill/>
        </p:spPr>
        <p:txBody>
          <a:bodyPr wrap="square" rtlCol="0">
            <a:spAutoFit/>
          </a:bodyPr>
          <a:lstStyle/>
          <a:p>
            <a:r>
              <a:rPr lang="en-US" b="1" dirty="0" smtClean="0"/>
              <a:t>Phylum-	    </a:t>
            </a:r>
            <a:r>
              <a:rPr lang="en-US" b="1" dirty="0" err="1" smtClean="0"/>
              <a:t>Annelida</a:t>
            </a:r>
            <a:r>
              <a:rPr lang="en-US" b="1" dirty="0" smtClean="0"/>
              <a:t>                 Class-         </a:t>
            </a:r>
            <a:r>
              <a:rPr lang="en-US" b="1" dirty="0" err="1" smtClean="0"/>
              <a:t>Oligochaeta</a:t>
            </a:r>
            <a:endParaRPr lang="en-US" b="1" dirty="0" smtClean="0"/>
          </a:p>
          <a:p>
            <a:r>
              <a:rPr lang="en-US" b="1" dirty="0" smtClean="0"/>
              <a:t>Order-          </a:t>
            </a:r>
            <a:r>
              <a:rPr lang="en-US" b="1" dirty="0" err="1" smtClean="0"/>
              <a:t>Opisthopora</a:t>
            </a:r>
            <a:r>
              <a:rPr lang="en-US" b="1" dirty="0" smtClean="0"/>
              <a:t>          Genus-       </a:t>
            </a:r>
            <a:r>
              <a:rPr lang="en-US" b="1" i="1" dirty="0" err="1" smtClean="0"/>
              <a:t>Eisenia</a:t>
            </a:r>
            <a:r>
              <a:rPr lang="en-US" b="1" i="1" dirty="0" smtClean="0"/>
              <a:t> </a:t>
            </a:r>
          </a:p>
          <a:p>
            <a:r>
              <a:rPr lang="en-US" b="1" dirty="0" smtClean="0"/>
              <a:t>Species-        </a:t>
            </a:r>
            <a:r>
              <a:rPr lang="en-US" b="1" dirty="0" err="1" smtClean="0"/>
              <a:t>f</a:t>
            </a:r>
            <a:r>
              <a:rPr lang="en-US" b="1" i="1" dirty="0" err="1" smtClean="0"/>
              <a:t>oetida</a:t>
            </a:r>
            <a:endParaRPr lang="en-US" b="1" i="1" dirty="0" smtClean="0"/>
          </a:p>
          <a:p>
            <a:endParaRPr lang="en-US" b="1" i="1" dirty="0"/>
          </a:p>
        </p:txBody>
      </p:sp>
      <p:sp>
        <p:nvSpPr>
          <p:cNvPr id="4" name="TextBox 3"/>
          <p:cNvSpPr txBox="1"/>
          <p:nvPr/>
        </p:nvSpPr>
        <p:spPr>
          <a:xfrm>
            <a:off x="685800" y="3352800"/>
            <a:ext cx="7924800" cy="2862322"/>
          </a:xfrm>
          <a:prstGeom prst="rect">
            <a:avLst/>
          </a:prstGeom>
          <a:noFill/>
        </p:spPr>
        <p:txBody>
          <a:bodyPr wrap="square" rtlCol="0">
            <a:spAutoFit/>
          </a:bodyPr>
          <a:lstStyle/>
          <a:p>
            <a:r>
              <a:rPr lang="en-US" b="1" dirty="0" smtClean="0">
                <a:solidFill>
                  <a:srgbClr val="C00000"/>
                </a:solidFill>
              </a:rPr>
              <a:t>Species of earthworms: </a:t>
            </a:r>
            <a:r>
              <a:rPr lang="en-US" b="1" dirty="0" smtClean="0"/>
              <a:t>There are about 3000 species of earthworms in the world but only 3-4 species are used in vermicomposting.  In India, only two species are being extensively used for vermicomposting namely,</a:t>
            </a:r>
            <a:r>
              <a:rPr lang="en-US" b="1" i="1" dirty="0" smtClean="0"/>
              <a:t> Eisenia foetida </a:t>
            </a:r>
            <a:r>
              <a:rPr lang="en-US" b="1" dirty="0" smtClean="0"/>
              <a:t>and </a:t>
            </a:r>
            <a:r>
              <a:rPr lang="en-US" b="1" i="1" dirty="0" smtClean="0"/>
              <a:t>Eudrilus eugeniae. </a:t>
            </a:r>
            <a:r>
              <a:rPr lang="en-US" b="1" dirty="0" smtClean="0"/>
              <a:t>Earthworms may be categorized as:</a:t>
            </a:r>
            <a:endParaRPr lang="en-US" dirty="0" smtClean="0"/>
          </a:p>
          <a:p>
            <a:r>
              <a:rPr lang="en-US" dirty="0" smtClean="0">
                <a:solidFill>
                  <a:srgbClr val="002060"/>
                </a:solidFill>
              </a:rPr>
              <a:t>-</a:t>
            </a:r>
            <a:r>
              <a:rPr lang="en-US" b="1" dirty="0" smtClean="0">
                <a:solidFill>
                  <a:srgbClr val="FF0000"/>
                </a:solidFill>
              </a:rPr>
              <a:t>Manure worm/Red worm:            </a:t>
            </a:r>
            <a:r>
              <a:rPr lang="en-US" b="1" i="1" dirty="0" smtClean="0">
                <a:solidFill>
                  <a:srgbClr val="FF0000"/>
                </a:solidFill>
              </a:rPr>
              <a:t>Eisenia foetida</a:t>
            </a:r>
            <a:endParaRPr lang="en-US" b="1" dirty="0" smtClean="0">
              <a:solidFill>
                <a:srgbClr val="FF0000"/>
              </a:solidFill>
            </a:endParaRPr>
          </a:p>
          <a:p>
            <a:r>
              <a:rPr lang="en-US" b="1" dirty="0" smtClean="0"/>
              <a:t>-White worms:                                 </a:t>
            </a:r>
            <a:r>
              <a:rPr lang="en-US" b="1" i="1" dirty="0" smtClean="0"/>
              <a:t>Enchytraeus buchholzi</a:t>
            </a:r>
          </a:p>
          <a:p>
            <a:r>
              <a:rPr lang="en-US" b="1" dirty="0" smtClean="0">
                <a:solidFill>
                  <a:srgbClr val="002060"/>
                </a:solidFill>
              </a:rPr>
              <a:t>-</a:t>
            </a:r>
            <a:r>
              <a:rPr lang="en-US" b="1" dirty="0" smtClean="0">
                <a:solidFill>
                  <a:srgbClr val="FF0000"/>
                </a:solidFill>
              </a:rPr>
              <a:t>Night crawler:  		       </a:t>
            </a:r>
            <a:r>
              <a:rPr lang="en-US" b="1" i="1" dirty="0" smtClean="0">
                <a:solidFill>
                  <a:srgbClr val="FF0000"/>
                </a:solidFill>
              </a:rPr>
              <a:t>Eudrilus eugeniae</a:t>
            </a:r>
          </a:p>
          <a:p>
            <a:r>
              <a:rPr lang="en-US" b="1" dirty="0" smtClean="0"/>
              <a:t>-European earthworm: 	       </a:t>
            </a:r>
            <a:r>
              <a:rPr lang="en-US" b="1" i="1" dirty="0" smtClean="0"/>
              <a:t>Lumbricus rebellus</a:t>
            </a:r>
          </a:p>
          <a:p>
            <a:r>
              <a:rPr lang="en-US" b="1" dirty="0" smtClean="0"/>
              <a:t>-Indian earthworm:	      </a:t>
            </a:r>
            <a:r>
              <a:rPr lang="en-US" b="1" i="1" dirty="0" smtClean="0"/>
              <a:t>Pheretima posthuma</a:t>
            </a:r>
          </a:p>
          <a:p>
            <a:r>
              <a:rPr lang="en-US" b="1" dirty="0" smtClean="0"/>
              <a:t>-South Indian earthworm:	      </a:t>
            </a:r>
            <a:r>
              <a:rPr lang="en-US" b="1" i="1" dirty="0" smtClean="0"/>
              <a:t>Lampito mauritae</a:t>
            </a:r>
            <a:endParaRPr lang="en-US" b="1" i="1" dirty="0"/>
          </a:p>
        </p:txBody>
      </p:sp>
      <p:sp>
        <p:nvSpPr>
          <p:cNvPr id="6" name="TextBox 5"/>
          <p:cNvSpPr txBox="1"/>
          <p:nvPr/>
        </p:nvSpPr>
        <p:spPr>
          <a:xfrm>
            <a:off x="457200" y="457200"/>
            <a:ext cx="8229600" cy="923330"/>
          </a:xfrm>
          <a:prstGeom prst="rect">
            <a:avLst/>
          </a:prstGeom>
          <a:noFill/>
        </p:spPr>
        <p:txBody>
          <a:bodyPr wrap="square" rtlCol="0">
            <a:spAutoFit/>
          </a:bodyPr>
          <a:lstStyle/>
          <a:p>
            <a:r>
              <a:rPr lang="en-US" sz="3600" b="1" dirty="0" smtClean="0">
                <a:solidFill>
                  <a:srgbClr val="C00000"/>
                </a:solidFill>
              </a:rPr>
              <a:t>Biology </a:t>
            </a:r>
            <a:r>
              <a:rPr lang="en-US" sz="3600" b="1" dirty="0" smtClean="0">
                <a:solidFill>
                  <a:srgbClr val="C00000"/>
                </a:solidFill>
              </a:rPr>
              <a:t>of </a:t>
            </a:r>
            <a:r>
              <a:rPr lang="en-US" sz="3600" b="1" i="1" dirty="0" err="1" smtClean="0">
                <a:solidFill>
                  <a:srgbClr val="C00000"/>
                </a:solidFill>
              </a:rPr>
              <a:t>Eisenia</a:t>
            </a:r>
            <a:r>
              <a:rPr lang="en-US" sz="3600" b="1" i="1" dirty="0" smtClean="0">
                <a:solidFill>
                  <a:srgbClr val="C00000"/>
                </a:solidFill>
              </a:rPr>
              <a:t> </a:t>
            </a:r>
            <a:r>
              <a:rPr lang="en-US" sz="3600" b="1" i="1" dirty="0" err="1" smtClean="0">
                <a:solidFill>
                  <a:srgbClr val="C00000"/>
                </a:solidFill>
              </a:rPr>
              <a:t>foetida</a:t>
            </a:r>
            <a:r>
              <a:rPr lang="en-US" sz="3600" b="1" i="1" dirty="0" smtClean="0">
                <a:solidFill>
                  <a:srgbClr val="C00000"/>
                </a:solidFill>
              </a:rPr>
              <a:t> </a:t>
            </a:r>
            <a:r>
              <a:rPr lang="en-US" sz="3600" b="1" dirty="0" smtClean="0">
                <a:solidFill>
                  <a:srgbClr val="C00000"/>
                </a:solidFill>
              </a:rPr>
              <a:t>(Manure Worm)</a:t>
            </a:r>
            <a:endParaRPr lang="en-US" sz="3600" b="1"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Digestive system of Earthworm.jpg"/>
          <p:cNvPicPr>
            <a:picLocks noChangeAspect="1" noChangeArrowheads="1"/>
          </p:cNvPicPr>
          <p:nvPr/>
        </p:nvPicPr>
        <p:blipFill>
          <a:blip r:embed="rId2"/>
          <a:srcRect/>
          <a:stretch>
            <a:fillRect/>
          </a:stretch>
        </p:blipFill>
        <p:spPr bwMode="auto">
          <a:xfrm>
            <a:off x="3443287" y="928687"/>
            <a:ext cx="2257425" cy="5000625"/>
          </a:xfrm>
          <a:prstGeom prst="rect">
            <a:avLst/>
          </a:prstGeom>
          <a:noFill/>
        </p:spPr>
      </p:pic>
      <p:pic>
        <p:nvPicPr>
          <p:cNvPr id="2051" name="Picture 3" descr="C:\Users\HP\Desktop\Digestive system of Earthworm 2.jpg"/>
          <p:cNvPicPr>
            <a:picLocks noChangeAspect="1" noChangeArrowheads="1"/>
          </p:cNvPicPr>
          <p:nvPr/>
        </p:nvPicPr>
        <p:blipFill>
          <a:blip r:embed="rId3"/>
          <a:srcRect b="6667"/>
          <a:stretch>
            <a:fillRect/>
          </a:stretch>
        </p:blipFill>
        <p:spPr bwMode="auto">
          <a:xfrm>
            <a:off x="1752600" y="533400"/>
            <a:ext cx="5486400" cy="6324600"/>
          </a:xfrm>
          <a:prstGeom prst="rect">
            <a:avLst/>
          </a:prstGeom>
          <a:noFill/>
        </p:spPr>
      </p:pic>
      <p:sp>
        <p:nvSpPr>
          <p:cNvPr id="5" name="TextBox 4"/>
          <p:cNvSpPr txBox="1"/>
          <p:nvPr/>
        </p:nvSpPr>
        <p:spPr>
          <a:xfrm>
            <a:off x="3124200" y="152400"/>
            <a:ext cx="2819400" cy="523220"/>
          </a:xfrm>
          <a:prstGeom prst="rect">
            <a:avLst/>
          </a:prstGeom>
          <a:noFill/>
        </p:spPr>
        <p:txBody>
          <a:bodyPr wrap="square" rtlCol="0">
            <a:spAutoFit/>
          </a:bodyPr>
          <a:lstStyle/>
          <a:p>
            <a:r>
              <a:rPr lang="en-US" sz="2800" b="1" dirty="0" smtClean="0">
                <a:solidFill>
                  <a:srgbClr val="C00000"/>
                </a:solidFill>
              </a:rPr>
              <a:t>Digestive System</a:t>
            </a:r>
            <a:endParaRPr lang="en-US" sz="2800" b="1"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C00000"/>
                </a:solidFill>
              </a:rPr>
              <a:t>Alimentary Canal</a:t>
            </a:r>
            <a:endParaRPr lang="en-US" sz="2800" b="1" dirty="0">
              <a:solidFill>
                <a:srgbClr val="C00000"/>
              </a:solidFill>
            </a:endParaRPr>
          </a:p>
        </p:txBody>
      </p:sp>
      <p:sp>
        <p:nvSpPr>
          <p:cNvPr id="3" name="Content Placeholder 2"/>
          <p:cNvSpPr>
            <a:spLocks noGrp="1"/>
          </p:cNvSpPr>
          <p:nvPr>
            <p:ph idx="1"/>
          </p:nvPr>
        </p:nvSpPr>
        <p:spPr>
          <a:xfrm>
            <a:off x="609600" y="1219200"/>
            <a:ext cx="8077200" cy="5257800"/>
          </a:xfrm>
        </p:spPr>
        <p:txBody>
          <a:bodyPr>
            <a:noAutofit/>
          </a:bodyPr>
          <a:lstStyle/>
          <a:p>
            <a:pPr>
              <a:buNone/>
            </a:pPr>
            <a:r>
              <a:rPr lang="en-US" sz="1800" b="1" dirty="0" smtClean="0"/>
              <a:t>It is straight and complete. It shows </a:t>
            </a:r>
            <a:r>
              <a:rPr lang="en-US" sz="1800" b="1" dirty="0" smtClean="0">
                <a:solidFill>
                  <a:srgbClr val="0070C0"/>
                </a:solidFill>
              </a:rPr>
              <a:t>tube within a tube </a:t>
            </a:r>
            <a:r>
              <a:rPr lang="en-US" sz="1800" b="1" dirty="0" smtClean="0"/>
              <a:t>plan. It consists of following organs:</a:t>
            </a:r>
          </a:p>
          <a:p>
            <a:r>
              <a:rPr lang="en-US" sz="2000" b="1" dirty="0" smtClean="0">
                <a:solidFill>
                  <a:srgbClr val="C00000"/>
                </a:solidFill>
              </a:rPr>
              <a:t>Mouth and </a:t>
            </a:r>
            <a:r>
              <a:rPr lang="en-US" sz="2000" b="1" dirty="0" err="1" smtClean="0">
                <a:solidFill>
                  <a:srgbClr val="C00000"/>
                </a:solidFill>
              </a:rPr>
              <a:t>buccal</a:t>
            </a:r>
            <a:r>
              <a:rPr lang="en-US" sz="2000" b="1" dirty="0" smtClean="0">
                <a:solidFill>
                  <a:srgbClr val="C00000"/>
                </a:solidFill>
              </a:rPr>
              <a:t> cavity: </a:t>
            </a:r>
            <a:r>
              <a:rPr lang="en-US" sz="1800" b="1" dirty="0" smtClean="0"/>
              <a:t>Mouth is terminal and situated in </a:t>
            </a:r>
            <a:r>
              <a:rPr lang="en-US" sz="1800" b="1" dirty="0" smtClean="0">
                <a:solidFill>
                  <a:srgbClr val="0070C0"/>
                </a:solidFill>
              </a:rPr>
              <a:t>1</a:t>
            </a:r>
            <a:r>
              <a:rPr lang="en-US" sz="1800" b="1" baseline="30000" dirty="0" smtClean="0">
                <a:solidFill>
                  <a:srgbClr val="0070C0"/>
                </a:solidFill>
              </a:rPr>
              <a:t>st</a:t>
            </a:r>
            <a:r>
              <a:rPr lang="en-US" sz="1800" b="1" dirty="0" smtClean="0">
                <a:solidFill>
                  <a:srgbClr val="0070C0"/>
                </a:solidFill>
              </a:rPr>
              <a:t> segment </a:t>
            </a:r>
            <a:r>
              <a:rPr lang="en-US" sz="1800" b="1" dirty="0" smtClean="0"/>
              <a:t>peristomium and covered by prostomium. Mouth opens into buccal cavity which extends up to </a:t>
            </a:r>
            <a:r>
              <a:rPr lang="en-US" sz="1800" b="1" dirty="0" smtClean="0">
                <a:solidFill>
                  <a:srgbClr val="0070C0"/>
                </a:solidFill>
              </a:rPr>
              <a:t>mid of 3</a:t>
            </a:r>
            <a:r>
              <a:rPr lang="en-US" sz="1800" b="1" baseline="30000" dirty="0" smtClean="0">
                <a:solidFill>
                  <a:srgbClr val="0070C0"/>
                </a:solidFill>
              </a:rPr>
              <a:t>rd</a:t>
            </a:r>
            <a:r>
              <a:rPr lang="en-US" sz="1800" b="1" dirty="0" smtClean="0">
                <a:solidFill>
                  <a:srgbClr val="0070C0"/>
                </a:solidFill>
              </a:rPr>
              <a:t> segment</a:t>
            </a:r>
            <a:r>
              <a:rPr lang="en-US" sz="1800" b="1" dirty="0" smtClean="0"/>
              <a:t>.</a:t>
            </a:r>
          </a:p>
          <a:p>
            <a:r>
              <a:rPr lang="en-US" sz="2000" b="1" dirty="0" smtClean="0">
                <a:solidFill>
                  <a:srgbClr val="C00000"/>
                </a:solidFill>
              </a:rPr>
              <a:t>Pharynx:</a:t>
            </a:r>
            <a:r>
              <a:rPr lang="en-US" sz="2000" b="1" dirty="0" smtClean="0"/>
              <a:t> </a:t>
            </a:r>
            <a:r>
              <a:rPr lang="en-US" sz="1800" b="1" dirty="0" smtClean="0"/>
              <a:t>Buccal cavity leads into pharynx which extends </a:t>
            </a:r>
            <a:r>
              <a:rPr lang="en-US" sz="1800" b="1" dirty="0" smtClean="0">
                <a:solidFill>
                  <a:srgbClr val="0070C0"/>
                </a:solidFill>
              </a:rPr>
              <a:t>up to 4</a:t>
            </a:r>
            <a:r>
              <a:rPr lang="en-US" sz="1800" b="1" baseline="30000" dirty="0" smtClean="0">
                <a:solidFill>
                  <a:srgbClr val="0070C0"/>
                </a:solidFill>
              </a:rPr>
              <a:t>th</a:t>
            </a:r>
            <a:r>
              <a:rPr lang="en-US" sz="1800" b="1" dirty="0" smtClean="0">
                <a:solidFill>
                  <a:srgbClr val="0070C0"/>
                </a:solidFill>
              </a:rPr>
              <a:t> segment</a:t>
            </a:r>
            <a:r>
              <a:rPr lang="en-US" sz="1800" b="1" dirty="0" smtClean="0"/>
              <a:t>. It helps in swallowing of food and also secretes saliva which contains mucous and proteolytic enzymes.</a:t>
            </a:r>
          </a:p>
          <a:p>
            <a:r>
              <a:rPr lang="en-US" sz="2000" b="1" dirty="0" smtClean="0">
                <a:solidFill>
                  <a:srgbClr val="C00000"/>
                </a:solidFill>
              </a:rPr>
              <a:t>Oesophagus:</a:t>
            </a:r>
            <a:r>
              <a:rPr lang="en-US" sz="2400" b="1" dirty="0" smtClean="0">
                <a:solidFill>
                  <a:srgbClr val="C00000"/>
                </a:solidFill>
              </a:rPr>
              <a:t> </a:t>
            </a:r>
            <a:r>
              <a:rPr lang="en-US" sz="1800" b="1" dirty="0" smtClean="0"/>
              <a:t>It is a short and narrow tube which extends </a:t>
            </a:r>
            <a:r>
              <a:rPr lang="en-US" sz="1800" b="1" dirty="0" smtClean="0">
                <a:solidFill>
                  <a:srgbClr val="0070C0"/>
                </a:solidFill>
              </a:rPr>
              <a:t>up to 7</a:t>
            </a:r>
            <a:r>
              <a:rPr lang="en-US" sz="1800" b="1" baseline="30000" dirty="0" smtClean="0">
                <a:solidFill>
                  <a:srgbClr val="0070C0"/>
                </a:solidFill>
              </a:rPr>
              <a:t>th</a:t>
            </a:r>
            <a:r>
              <a:rPr lang="en-US" sz="1800" b="1" dirty="0" smtClean="0">
                <a:solidFill>
                  <a:srgbClr val="0070C0"/>
                </a:solidFill>
              </a:rPr>
              <a:t> segment</a:t>
            </a:r>
            <a:r>
              <a:rPr lang="en-US" sz="1800" b="1" dirty="0" smtClean="0"/>
              <a:t>. It conducts the food.</a:t>
            </a:r>
          </a:p>
          <a:p>
            <a:r>
              <a:rPr lang="en-US" sz="2000" b="1" dirty="0" smtClean="0">
                <a:solidFill>
                  <a:srgbClr val="C00000"/>
                </a:solidFill>
              </a:rPr>
              <a:t>Gizzard:</a:t>
            </a:r>
            <a:r>
              <a:rPr lang="en-US" sz="1800" b="1" dirty="0" smtClean="0"/>
              <a:t> It is modified part of oesophagus. It is situated in </a:t>
            </a:r>
            <a:r>
              <a:rPr lang="en-US" sz="1800" b="1" dirty="0" smtClean="0">
                <a:solidFill>
                  <a:srgbClr val="0070C0"/>
                </a:solidFill>
              </a:rPr>
              <a:t>8</a:t>
            </a:r>
            <a:r>
              <a:rPr lang="en-US" sz="1800" b="1" baseline="30000" dirty="0" smtClean="0">
                <a:solidFill>
                  <a:srgbClr val="0070C0"/>
                </a:solidFill>
              </a:rPr>
              <a:t>th</a:t>
            </a:r>
            <a:r>
              <a:rPr lang="en-US" sz="1800" b="1" dirty="0" smtClean="0">
                <a:solidFill>
                  <a:srgbClr val="0070C0"/>
                </a:solidFill>
              </a:rPr>
              <a:t> segment</a:t>
            </a:r>
            <a:r>
              <a:rPr lang="en-US" sz="1800" b="1" dirty="0" smtClean="0"/>
              <a:t>. It is hard and muscular. It grinds the food.</a:t>
            </a:r>
          </a:p>
          <a:p>
            <a:r>
              <a:rPr lang="en-US" sz="2000" b="1" dirty="0" smtClean="0">
                <a:solidFill>
                  <a:srgbClr val="C00000"/>
                </a:solidFill>
              </a:rPr>
              <a:t>Stomach:</a:t>
            </a:r>
            <a:r>
              <a:rPr lang="en-US" sz="2400" b="1" dirty="0" smtClean="0">
                <a:solidFill>
                  <a:srgbClr val="C00000"/>
                </a:solidFill>
              </a:rPr>
              <a:t> </a:t>
            </a:r>
            <a:r>
              <a:rPr lang="en-US" sz="1800" b="1" dirty="0" smtClean="0"/>
              <a:t>Gizzard opens into a short and  narrow tube; and with a valve at each end. It runs from </a:t>
            </a:r>
            <a:r>
              <a:rPr lang="en-US" sz="1800" b="1" dirty="0" smtClean="0">
                <a:solidFill>
                  <a:srgbClr val="0070C0"/>
                </a:solidFill>
              </a:rPr>
              <a:t>9</a:t>
            </a:r>
            <a:r>
              <a:rPr lang="en-US" sz="1800" b="1" baseline="30000" dirty="0" smtClean="0">
                <a:solidFill>
                  <a:srgbClr val="0070C0"/>
                </a:solidFill>
              </a:rPr>
              <a:t>th</a:t>
            </a:r>
            <a:r>
              <a:rPr lang="en-US" sz="1800" b="1" dirty="0" smtClean="0">
                <a:solidFill>
                  <a:srgbClr val="0070C0"/>
                </a:solidFill>
              </a:rPr>
              <a:t> to 14</a:t>
            </a:r>
            <a:r>
              <a:rPr lang="en-US" sz="1800" b="1" baseline="30000" dirty="0" smtClean="0">
                <a:solidFill>
                  <a:srgbClr val="0070C0"/>
                </a:solidFill>
              </a:rPr>
              <a:t>th</a:t>
            </a:r>
            <a:r>
              <a:rPr lang="en-US" sz="1800" b="1" dirty="0" smtClean="0">
                <a:solidFill>
                  <a:srgbClr val="0070C0"/>
                </a:solidFill>
              </a:rPr>
              <a:t> segment</a:t>
            </a:r>
            <a:r>
              <a:rPr lang="en-US" sz="1800" b="1" dirty="0" smtClean="0"/>
              <a:t>. Calciferous glands of stomach secrete alkaline fluid which neutralizes  the humic acid present in the soil.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40000" lnSpcReduction="20000"/>
          </a:bodyPr>
          <a:lstStyle/>
          <a:p>
            <a:pPr algn="just"/>
            <a:r>
              <a:rPr lang="en-US" sz="4500" b="1" dirty="0" smtClean="0">
                <a:solidFill>
                  <a:srgbClr val="C00000"/>
                </a:solidFill>
              </a:rPr>
              <a:t>Intestine:</a:t>
            </a:r>
            <a:r>
              <a:rPr lang="en-US" sz="4500" b="1" dirty="0" smtClean="0"/>
              <a:t> It is long and wide, extends from </a:t>
            </a:r>
            <a:r>
              <a:rPr lang="en-US" sz="4500" b="1" dirty="0" smtClean="0">
                <a:solidFill>
                  <a:srgbClr val="0070C0"/>
                </a:solidFill>
              </a:rPr>
              <a:t>15</a:t>
            </a:r>
            <a:r>
              <a:rPr lang="en-US" sz="4500" b="1" baseline="30000" dirty="0" smtClean="0">
                <a:solidFill>
                  <a:srgbClr val="0070C0"/>
                </a:solidFill>
              </a:rPr>
              <a:t>th</a:t>
            </a:r>
            <a:r>
              <a:rPr lang="en-US" sz="4500" b="1" dirty="0" smtClean="0">
                <a:solidFill>
                  <a:srgbClr val="0070C0"/>
                </a:solidFill>
              </a:rPr>
              <a:t> to last segment</a:t>
            </a:r>
            <a:r>
              <a:rPr lang="en-US" sz="4500" b="1" dirty="0" smtClean="0"/>
              <a:t>. It is the chief site of digestion and absorption of food. It is divided into three regions: </a:t>
            </a:r>
          </a:p>
          <a:p>
            <a:pPr algn="just">
              <a:buNone/>
            </a:pPr>
            <a:r>
              <a:rPr lang="en-US" sz="4500" b="1" dirty="0" smtClean="0">
                <a:solidFill>
                  <a:srgbClr val="002060"/>
                </a:solidFill>
              </a:rPr>
              <a:t>      (1) </a:t>
            </a:r>
            <a:r>
              <a:rPr lang="en-US" sz="4500" b="1" dirty="0" smtClean="0">
                <a:solidFill>
                  <a:srgbClr val="FF0000"/>
                </a:solidFill>
              </a:rPr>
              <a:t>Pre-</a:t>
            </a:r>
            <a:r>
              <a:rPr lang="en-US" sz="4500" b="1" dirty="0" err="1" smtClean="0">
                <a:solidFill>
                  <a:srgbClr val="FF0000"/>
                </a:solidFill>
              </a:rPr>
              <a:t>typhlosolar</a:t>
            </a:r>
            <a:r>
              <a:rPr lang="en-US" sz="4500" b="1" dirty="0" smtClean="0">
                <a:solidFill>
                  <a:srgbClr val="FF0000"/>
                </a:solidFill>
              </a:rPr>
              <a:t> region- </a:t>
            </a:r>
            <a:r>
              <a:rPr lang="en-US" sz="4500" b="1" dirty="0" smtClean="0"/>
              <a:t>from 15</a:t>
            </a:r>
            <a:r>
              <a:rPr lang="en-US" sz="4500" b="1" baseline="30000" dirty="0" smtClean="0"/>
              <a:t>th</a:t>
            </a:r>
            <a:r>
              <a:rPr lang="en-US" sz="4500" b="1" dirty="0" smtClean="0"/>
              <a:t> to 26</a:t>
            </a:r>
            <a:r>
              <a:rPr lang="en-US" sz="4500" b="1" baseline="30000" dirty="0" smtClean="0"/>
              <a:t>th</a:t>
            </a:r>
            <a:r>
              <a:rPr lang="en-US" sz="4500" b="1" dirty="0" smtClean="0"/>
              <a:t> segment.  </a:t>
            </a:r>
          </a:p>
          <a:p>
            <a:pPr algn="just">
              <a:buNone/>
            </a:pPr>
            <a:endParaRPr lang="en-US" sz="3800" b="1" dirty="0" smtClean="0"/>
          </a:p>
          <a:p>
            <a:pPr>
              <a:lnSpc>
                <a:spcPct val="170000"/>
              </a:lnSpc>
              <a:buNone/>
            </a:pPr>
            <a:r>
              <a:rPr lang="en-US" sz="4500" b="1" dirty="0" smtClean="0"/>
              <a:t>      (2) </a:t>
            </a:r>
            <a:r>
              <a:rPr lang="en-US" sz="4500" b="1" dirty="0" smtClean="0">
                <a:solidFill>
                  <a:srgbClr val="FF0000"/>
                </a:solidFill>
              </a:rPr>
              <a:t>Typhlosolar region-</a:t>
            </a:r>
            <a:r>
              <a:rPr lang="en-US" sz="4500" b="1" dirty="0" smtClean="0"/>
              <a:t> from 27</a:t>
            </a:r>
            <a:r>
              <a:rPr lang="en-US" sz="4500" b="1" baseline="30000" dirty="0" smtClean="0"/>
              <a:t>th</a:t>
            </a:r>
            <a:r>
              <a:rPr lang="en-US" sz="4500" b="1" dirty="0" smtClean="0"/>
              <a:t> to 23-25 segments from anus. It contains </a:t>
            </a:r>
            <a:r>
              <a:rPr lang="en-US" sz="4500" b="1" dirty="0" err="1" smtClean="0"/>
              <a:t>typhlosole</a:t>
            </a:r>
            <a:r>
              <a:rPr lang="en-US" sz="4500" b="1" dirty="0" smtClean="0"/>
              <a:t> which increases the absorption of digested food</a:t>
            </a:r>
            <a:r>
              <a:rPr lang="en-US" sz="3800" b="1" dirty="0" smtClean="0"/>
              <a:t>.</a:t>
            </a:r>
          </a:p>
          <a:p>
            <a:pPr algn="just">
              <a:buNone/>
            </a:pPr>
            <a:endParaRPr lang="en-US" sz="3800" b="1" dirty="0" smtClean="0"/>
          </a:p>
          <a:p>
            <a:pPr algn="just">
              <a:buNone/>
            </a:pPr>
            <a:r>
              <a:rPr lang="en-US" sz="4500" b="1" dirty="0" smtClean="0"/>
              <a:t>       (3) </a:t>
            </a:r>
            <a:r>
              <a:rPr lang="en-US" sz="4500" b="1" dirty="0" smtClean="0">
                <a:solidFill>
                  <a:srgbClr val="FF0000"/>
                </a:solidFill>
              </a:rPr>
              <a:t>Post-</a:t>
            </a:r>
            <a:r>
              <a:rPr lang="en-US" sz="4500" b="1" dirty="0" err="1" smtClean="0">
                <a:solidFill>
                  <a:srgbClr val="FF0000"/>
                </a:solidFill>
              </a:rPr>
              <a:t>typhlosolar</a:t>
            </a:r>
            <a:r>
              <a:rPr lang="en-US" sz="4500" b="1" dirty="0" smtClean="0">
                <a:solidFill>
                  <a:srgbClr val="FF0000"/>
                </a:solidFill>
              </a:rPr>
              <a:t> region- </a:t>
            </a:r>
            <a:r>
              <a:rPr lang="en-US" sz="4500" b="1" dirty="0" smtClean="0"/>
              <a:t>It is rectum, situated in about 23-25 last segments.</a:t>
            </a:r>
          </a:p>
          <a:p>
            <a:pPr algn="just"/>
            <a:endParaRPr lang="en-US" b="1" dirty="0" smtClean="0"/>
          </a:p>
          <a:p>
            <a:pPr algn="just"/>
            <a:r>
              <a:rPr lang="en-US" sz="4500" b="1" dirty="0" smtClean="0">
                <a:solidFill>
                  <a:srgbClr val="C00000"/>
                </a:solidFill>
              </a:rPr>
              <a:t>Anus:</a:t>
            </a:r>
            <a:r>
              <a:rPr lang="en-US" sz="4500" b="1" dirty="0" smtClean="0"/>
              <a:t> Alimentary canal opens out side by terminal and vertical anus, situated in the last segment pygidium.</a:t>
            </a:r>
          </a:p>
          <a:p>
            <a:pPr algn="just"/>
            <a:endParaRPr lang="en-US" sz="4500" b="1" dirty="0" smtClean="0"/>
          </a:p>
          <a:p>
            <a:pPr algn="just"/>
            <a:r>
              <a:rPr lang="en-US" sz="4500" b="1" dirty="0" smtClean="0">
                <a:solidFill>
                  <a:srgbClr val="C00000"/>
                </a:solidFill>
              </a:rPr>
              <a:t>Feeding materials: </a:t>
            </a:r>
            <a:r>
              <a:rPr lang="en-US" sz="4500" b="1" dirty="0" smtClean="0"/>
              <a:t>It feeds on dead and decay organic materials which include:</a:t>
            </a:r>
          </a:p>
          <a:p>
            <a:pPr algn="just">
              <a:buNone/>
            </a:pPr>
            <a:r>
              <a:rPr lang="en-US" sz="4500" b="1" dirty="0" smtClean="0"/>
              <a:t>	</a:t>
            </a:r>
            <a:r>
              <a:rPr lang="en-US" sz="4500" b="1" dirty="0" smtClean="0">
                <a:solidFill>
                  <a:srgbClr val="7030A0"/>
                </a:solidFill>
              </a:rPr>
              <a:t> -Kitchen wastes</a:t>
            </a:r>
          </a:p>
          <a:p>
            <a:pPr algn="just">
              <a:buNone/>
            </a:pPr>
            <a:r>
              <a:rPr lang="en-US" sz="4500" b="1" dirty="0" smtClean="0">
                <a:solidFill>
                  <a:srgbClr val="7030A0"/>
                </a:solidFill>
              </a:rPr>
              <a:t>	-Garden wastes</a:t>
            </a:r>
          </a:p>
          <a:p>
            <a:pPr algn="just">
              <a:buNone/>
            </a:pPr>
            <a:r>
              <a:rPr lang="en-US" sz="4500" b="1" dirty="0" smtClean="0">
                <a:solidFill>
                  <a:srgbClr val="7030A0"/>
                </a:solidFill>
              </a:rPr>
              <a:t>	-Farmyard wastes</a:t>
            </a:r>
          </a:p>
          <a:p>
            <a:pPr algn="just">
              <a:buNone/>
            </a:pPr>
            <a:r>
              <a:rPr lang="en-US" sz="4500" b="1" dirty="0" smtClean="0">
                <a:solidFill>
                  <a:srgbClr val="7030A0"/>
                </a:solidFill>
              </a:rPr>
              <a:t>	-Crop residues</a:t>
            </a:r>
          </a:p>
          <a:p>
            <a:pPr algn="just">
              <a:buNone/>
            </a:pPr>
            <a:r>
              <a:rPr lang="en-US" sz="4500" b="1" dirty="0" smtClean="0">
                <a:solidFill>
                  <a:srgbClr val="7030A0"/>
                </a:solidFill>
              </a:rPr>
              <a:t>	-Dairy wastes</a:t>
            </a:r>
          </a:p>
          <a:p>
            <a:pPr algn="just">
              <a:buNone/>
            </a:pPr>
            <a:r>
              <a:rPr lang="en-US" sz="4500" b="1" dirty="0" smtClean="0">
                <a:solidFill>
                  <a:srgbClr val="7030A0"/>
                </a:solidFill>
              </a:rPr>
              <a:t>	-Industrial wastes, etc.</a:t>
            </a:r>
          </a:p>
          <a:p>
            <a:pPr algn="just"/>
            <a:r>
              <a:rPr lang="en-US" sz="4500" b="1" dirty="0" smtClean="0">
                <a:solidFill>
                  <a:srgbClr val="C00000"/>
                </a:solidFill>
              </a:rPr>
              <a:t>What should not be fed to Earthworms : </a:t>
            </a:r>
          </a:p>
          <a:p>
            <a:pPr algn="just">
              <a:buNone/>
            </a:pPr>
            <a:r>
              <a:rPr lang="en-US" sz="4500" b="1" dirty="0" smtClean="0">
                <a:solidFill>
                  <a:srgbClr val="C00000"/>
                </a:solidFill>
              </a:rPr>
              <a:t>	</a:t>
            </a:r>
            <a:r>
              <a:rPr lang="en-US" sz="4500" b="1" dirty="0" smtClean="0">
                <a:solidFill>
                  <a:srgbClr val="7030A0"/>
                </a:solidFill>
              </a:rPr>
              <a:t>-Chemicals, plastics, metals, foils and glasses.</a:t>
            </a:r>
          </a:p>
          <a:p>
            <a:pPr algn="just">
              <a:buNone/>
            </a:pPr>
            <a:r>
              <a:rPr lang="en-US" sz="4500" b="1" dirty="0" smtClean="0">
                <a:solidFill>
                  <a:srgbClr val="7030A0"/>
                </a:solidFill>
              </a:rPr>
              <a:t>	-Oils, soaps, onion, garlic, citrus products, dog and cat manure.</a:t>
            </a:r>
          </a:p>
          <a:p>
            <a:pPr algn="just">
              <a:buNone/>
            </a:pPr>
            <a:r>
              <a:rPr lang="en-US" sz="4500" b="1" dirty="0" smtClean="0">
                <a:solidFill>
                  <a:srgbClr val="7030A0"/>
                </a:solidFill>
              </a:rPr>
              <a:t>	-spices, meat, bones and dairy products, etc.</a:t>
            </a:r>
          </a:p>
          <a:p>
            <a:pPr algn="just"/>
            <a:endParaRPr lang="en-US" b="1" dirty="0" smtClean="0"/>
          </a:p>
          <a:p>
            <a:pPr algn="just"/>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a:bodyPr>
          <a:lstStyle/>
          <a:p>
            <a:r>
              <a:rPr lang="en-US" sz="2800" b="1" dirty="0" smtClean="0">
                <a:solidFill>
                  <a:srgbClr val="C00000"/>
                </a:solidFill>
              </a:rPr>
              <a:t>Feeding Mechanism of Earthworm</a:t>
            </a:r>
            <a:endParaRPr lang="en-US" sz="2800" b="1" dirty="0">
              <a:solidFill>
                <a:srgbClr val="C00000"/>
              </a:solidFill>
            </a:endParaRPr>
          </a:p>
        </p:txBody>
      </p:sp>
      <p:sp>
        <p:nvSpPr>
          <p:cNvPr id="3" name="Subtitle 2"/>
          <p:cNvSpPr>
            <a:spLocks noGrp="1"/>
          </p:cNvSpPr>
          <p:nvPr>
            <p:ph type="subTitle" idx="1"/>
          </p:nvPr>
        </p:nvSpPr>
        <p:spPr>
          <a:xfrm>
            <a:off x="990600" y="1676400"/>
            <a:ext cx="7239000" cy="4648200"/>
          </a:xfrm>
        </p:spPr>
        <p:txBody>
          <a:bodyPr>
            <a:noAutofit/>
          </a:bodyPr>
          <a:lstStyle/>
          <a:p>
            <a:pPr algn="l">
              <a:lnSpc>
                <a:spcPct val="150000"/>
              </a:lnSpc>
              <a:buFont typeface="Wingdings" pitchFamily="2" charset="2"/>
              <a:buChar char="§"/>
            </a:pPr>
            <a:r>
              <a:rPr lang="en-US" sz="1800" b="1" dirty="0" smtClean="0">
                <a:solidFill>
                  <a:srgbClr val="7030A0"/>
                </a:solidFill>
              </a:rPr>
              <a:t>The </a:t>
            </a:r>
            <a:r>
              <a:rPr lang="en-US" sz="1800" b="1" dirty="0" err="1" smtClean="0">
                <a:solidFill>
                  <a:srgbClr val="7030A0"/>
                </a:solidFill>
              </a:rPr>
              <a:t>peristomium</a:t>
            </a:r>
            <a:r>
              <a:rPr lang="en-US" sz="1800" b="1" dirty="0" smtClean="0">
                <a:solidFill>
                  <a:srgbClr val="7030A0"/>
                </a:solidFill>
              </a:rPr>
              <a:t> encloses the mouth of the earthworm.</a:t>
            </a:r>
          </a:p>
          <a:p>
            <a:pPr algn="l">
              <a:lnSpc>
                <a:spcPct val="150000"/>
              </a:lnSpc>
              <a:buFont typeface="Wingdings" pitchFamily="2" charset="2"/>
              <a:buChar char="§"/>
            </a:pPr>
            <a:r>
              <a:rPr lang="en-US" sz="1800" b="1" dirty="0" smtClean="0">
                <a:solidFill>
                  <a:srgbClr val="7030A0"/>
                </a:solidFill>
              </a:rPr>
              <a:t> It has no jaws or teeth.</a:t>
            </a:r>
          </a:p>
          <a:p>
            <a:pPr algn="l">
              <a:lnSpc>
                <a:spcPct val="150000"/>
              </a:lnSpc>
              <a:buFont typeface="Wingdings" pitchFamily="2" charset="2"/>
              <a:buChar char="§"/>
            </a:pPr>
            <a:r>
              <a:rPr lang="en-US" sz="1800" b="1" dirty="0" smtClean="0">
                <a:solidFill>
                  <a:srgbClr val="7030A0"/>
                </a:solidFill>
              </a:rPr>
              <a:t>Food enters in the mouth. The pharynx acts as a suction pump; its muscular walls draw in food.</a:t>
            </a:r>
          </a:p>
          <a:p>
            <a:pPr algn="l">
              <a:lnSpc>
                <a:spcPct val="150000"/>
              </a:lnSpc>
              <a:buFont typeface="Wingdings" pitchFamily="2" charset="2"/>
              <a:buChar char="§"/>
            </a:pPr>
            <a:r>
              <a:rPr lang="en-US" sz="1800" b="1" dirty="0" smtClean="0">
                <a:solidFill>
                  <a:srgbClr val="7030A0"/>
                </a:solidFill>
              </a:rPr>
              <a:t>Earthworm uses its muscular pharynx to suck in soil containing food. </a:t>
            </a:r>
          </a:p>
          <a:p>
            <a:pPr algn="l">
              <a:lnSpc>
                <a:spcPct val="150000"/>
              </a:lnSpc>
              <a:buFont typeface="Wingdings" pitchFamily="2" charset="2"/>
              <a:buChar char="§"/>
            </a:pPr>
            <a:r>
              <a:rPr lang="en-US" sz="1800" b="1" dirty="0" smtClean="0">
                <a:solidFill>
                  <a:srgbClr val="7030A0"/>
                </a:solidFill>
              </a:rPr>
              <a:t>The food particles and soil go through a long esophagus into a very muscular organ called the gizzard. </a:t>
            </a:r>
          </a:p>
          <a:p>
            <a:pPr algn="l">
              <a:lnSpc>
                <a:spcPct val="150000"/>
              </a:lnSpc>
              <a:buFont typeface="Wingdings" pitchFamily="2" charset="2"/>
              <a:buChar char="§"/>
            </a:pPr>
            <a:r>
              <a:rPr lang="en-US" sz="1800" b="1" dirty="0" smtClean="0">
                <a:solidFill>
                  <a:srgbClr val="7030A0"/>
                </a:solidFill>
              </a:rPr>
              <a:t>The gizzard contracts and expands, causing grains of sand and food to rub together. In this way, the food is ground up.</a:t>
            </a:r>
            <a:endParaRPr lang="en-US" sz="1800" b="1" dirty="0">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Desktop\Reproductive system of Earthworm 2.jpg"/>
          <p:cNvPicPr>
            <a:picLocks noChangeAspect="1" noChangeArrowheads="1"/>
          </p:cNvPicPr>
          <p:nvPr/>
        </p:nvPicPr>
        <p:blipFill>
          <a:blip r:embed="rId2"/>
          <a:srcRect b="4461"/>
          <a:stretch>
            <a:fillRect/>
          </a:stretch>
        </p:blipFill>
        <p:spPr bwMode="auto">
          <a:xfrm>
            <a:off x="1676400" y="762000"/>
            <a:ext cx="6324600" cy="5791200"/>
          </a:xfrm>
          <a:prstGeom prst="rect">
            <a:avLst/>
          </a:prstGeom>
          <a:noFill/>
        </p:spPr>
      </p:pic>
      <p:sp>
        <p:nvSpPr>
          <p:cNvPr id="6" name="TextBox 5"/>
          <p:cNvSpPr txBox="1"/>
          <p:nvPr/>
        </p:nvSpPr>
        <p:spPr>
          <a:xfrm>
            <a:off x="2743200" y="266581"/>
            <a:ext cx="3962400" cy="800219"/>
          </a:xfrm>
          <a:prstGeom prst="rect">
            <a:avLst/>
          </a:prstGeom>
          <a:noFill/>
        </p:spPr>
        <p:txBody>
          <a:bodyPr wrap="square" rtlCol="0">
            <a:spAutoFit/>
          </a:bodyPr>
          <a:lstStyle/>
          <a:p>
            <a:r>
              <a:rPr lang="en-US" sz="2800" b="1" dirty="0" smtClean="0">
                <a:solidFill>
                  <a:srgbClr val="C00000"/>
                </a:solidFill>
              </a:rPr>
              <a:t>Reproductive System</a:t>
            </a:r>
          </a:p>
          <a:p>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0"/>
            <a:ext cx="3352800" cy="523220"/>
          </a:xfrm>
          <a:prstGeom prst="rect">
            <a:avLst/>
          </a:prstGeom>
          <a:noFill/>
        </p:spPr>
        <p:txBody>
          <a:bodyPr wrap="square" rtlCol="0">
            <a:spAutoFit/>
          </a:bodyPr>
          <a:lstStyle/>
          <a:p>
            <a:pPr algn="ctr"/>
            <a:r>
              <a:rPr lang="en-US" sz="2800" b="1" dirty="0" smtClean="0">
                <a:solidFill>
                  <a:srgbClr val="C00000"/>
                </a:solidFill>
              </a:rPr>
              <a:t>Reproductive System</a:t>
            </a:r>
            <a:endParaRPr lang="en-US" sz="2800" b="1" dirty="0">
              <a:solidFill>
                <a:srgbClr val="C00000"/>
              </a:solidFill>
            </a:endParaRPr>
          </a:p>
        </p:txBody>
      </p:sp>
      <p:sp>
        <p:nvSpPr>
          <p:cNvPr id="3" name="TextBox 2"/>
          <p:cNvSpPr txBox="1"/>
          <p:nvPr/>
        </p:nvSpPr>
        <p:spPr>
          <a:xfrm>
            <a:off x="457200" y="457200"/>
            <a:ext cx="8458200" cy="6324808"/>
          </a:xfrm>
          <a:prstGeom prst="rect">
            <a:avLst/>
          </a:prstGeom>
          <a:noFill/>
        </p:spPr>
        <p:txBody>
          <a:bodyPr wrap="square" rtlCol="0">
            <a:spAutoFit/>
          </a:bodyPr>
          <a:lstStyle/>
          <a:p>
            <a:r>
              <a:rPr lang="en-US" b="1" dirty="0" smtClean="0"/>
              <a:t>Earthworm is hermaphrodite (bisexual), hence it contains both male and female reproductive systems.</a:t>
            </a:r>
          </a:p>
          <a:p>
            <a:pPr marL="342900" indent="-342900">
              <a:buAutoNum type="arabicParenBoth"/>
            </a:pPr>
            <a:r>
              <a:rPr lang="en-US" b="1" dirty="0" smtClean="0">
                <a:solidFill>
                  <a:srgbClr val="C00000"/>
                </a:solidFill>
              </a:rPr>
              <a:t>Male reproductive system: </a:t>
            </a:r>
            <a:r>
              <a:rPr lang="en-US" b="1" dirty="0" smtClean="0"/>
              <a:t>It includes following organs:</a:t>
            </a:r>
            <a:endParaRPr lang="en-US" b="1" dirty="0" smtClean="0">
              <a:solidFill>
                <a:srgbClr val="00B050"/>
              </a:solidFill>
            </a:endParaRPr>
          </a:p>
          <a:p>
            <a:pPr marL="342900" indent="-342900">
              <a:lnSpc>
                <a:spcPct val="150000"/>
              </a:lnSpc>
              <a:buFont typeface="Arial" pitchFamily="34" charset="0"/>
              <a:buChar char="•"/>
            </a:pPr>
            <a:r>
              <a:rPr lang="en-US" b="1" dirty="0" smtClean="0">
                <a:solidFill>
                  <a:srgbClr val="00B050"/>
                </a:solidFill>
              </a:rPr>
              <a:t>Testes:</a:t>
            </a:r>
            <a:r>
              <a:rPr lang="en-US" b="1" dirty="0" smtClean="0"/>
              <a:t> 2 pairs, one pair each in 10</a:t>
            </a:r>
            <a:r>
              <a:rPr lang="en-US" b="1" baseline="30000" dirty="0" smtClean="0"/>
              <a:t>th</a:t>
            </a:r>
            <a:r>
              <a:rPr lang="en-US" b="1" dirty="0" smtClean="0"/>
              <a:t> and 11</a:t>
            </a:r>
            <a:r>
              <a:rPr lang="en-US" b="1" baseline="30000" dirty="0" smtClean="0"/>
              <a:t>th</a:t>
            </a:r>
            <a:r>
              <a:rPr lang="en-US" b="1" dirty="0" smtClean="0"/>
              <a:t> segment, ventro-lateral, attached to the testis sac, form sperms by spermatogenesis.</a:t>
            </a:r>
          </a:p>
          <a:p>
            <a:pPr marL="342900" indent="-342900">
              <a:lnSpc>
                <a:spcPct val="150000"/>
              </a:lnSpc>
              <a:buFont typeface="Arial" pitchFamily="34" charset="0"/>
              <a:buChar char="•"/>
            </a:pPr>
            <a:r>
              <a:rPr lang="en-US" b="1" dirty="0" smtClean="0">
                <a:solidFill>
                  <a:srgbClr val="00B050"/>
                </a:solidFill>
              </a:rPr>
              <a:t>Testis sacs: </a:t>
            </a:r>
            <a:r>
              <a:rPr lang="en-US" b="1" dirty="0" smtClean="0"/>
              <a:t>one pair, lobed, one each in 10</a:t>
            </a:r>
            <a:r>
              <a:rPr lang="en-US" b="1" baseline="30000" dirty="0" smtClean="0"/>
              <a:t>th</a:t>
            </a:r>
            <a:r>
              <a:rPr lang="en-US" b="1" dirty="0" smtClean="0"/>
              <a:t> and 11</a:t>
            </a:r>
            <a:r>
              <a:rPr lang="en-US" b="1" baseline="30000" dirty="0" smtClean="0"/>
              <a:t>th</a:t>
            </a:r>
            <a:r>
              <a:rPr lang="en-US" b="1" dirty="0" smtClean="0"/>
              <a:t> segment, enclose testes and </a:t>
            </a:r>
            <a:r>
              <a:rPr lang="en-US" b="1" dirty="0" err="1" smtClean="0"/>
              <a:t>spermiducal</a:t>
            </a:r>
            <a:r>
              <a:rPr lang="en-US" b="1" dirty="0" smtClean="0"/>
              <a:t> funnels, connected with seminal vesicles and separated from coelom.</a:t>
            </a:r>
          </a:p>
          <a:p>
            <a:pPr marL="342900" indent="-342900">
              <a:lnSpc>
                <a:spcPct val="150000"/>
              </a:lnSpc>
              <a:buFont typeface="Arial" pitchFamily="34" charset="0"/>
              <a:buChar char="•"/>
            </a:pPr>
            <a:r>
              <a:rPr lang="en-US" b="1" dirty="0" smtClean="0">
                <a:solidFill>
                  <a:srgbClr val="00B050"/>
                </a:solidFill>
              </a:rPr>
              <a:t>Seminal vesicles:  </a:t>
            </a:r>
            <a:r>
              <a:rPr lang="en-US" b="1" dirty="0" smtClean="0"/>
              <a:t>2 pairs, one pair each in 11</a:t>
            </a:r>
            <a:r>
              <a:rPr lang="en-US" b="1" baseline="30000" dirty="0" smtClean="0"/>
              <a:t>th</a:t>
            </a:r>
            <a:r>
              <a:rPr lang="en-US" b="1" dirty="0" smtClean="0"/>
              <a:t> and 12</a:t>
            </a:r>
            <a:r>
              <a:rPr lang="en-US" b="1" baseline="30000" dirty="0" smtClean="0"/>
              <a:t>th</a:t>
            </a:r>
            <a:r>
              <a:rPr lang="en-US" b="1" dirty="0" smtClean="0"/>
              <a:t> segment, mature and store the sperms.</a:t>
            </a:r>
          </a:p>
          <a:p>
            <a:pPr marL="342900" indent="-342900">
              <a:lnSpc>
                <a:spcPct val="150000"/>
              </a:lnSpc>
              <a:buFont typeface="Arial" pitchFamily="34" charset="0"/>
              <a:buChar char="•"/>
            </a:pPr>
            <a:r>
              <a:rPr lang="en-US" b="1" dirty="0" smtClean="0">
                <a:solidFill>
                  <a:srgbClr val="00B050"/>
                </a:solidFill>
              </a:rPr>
              <a:t>Spermiducal funnels: </a:t>
            </a:r>
            <a:r>
              <a:rPr lang="en-US" b="1" dirty="0" smtClean="0"/>
              <a:t>2 pairs, one pair each in 10</a:t>
            </a:r>
            <a:r>
              <a:rPr lang="en-US" b="1" baseline="30000" dirty="0" smtClean="0"/>
              <a:t>th</a:t>
            </a:r>
            <a:r>
              <a:rPr lang="en-US" b="1" dirty="0" smtClean="0"/>
              <a:t> and 11</a:t>
            </a:r>
            <a:r>
              <a:rPr lang="en-US" b="1" baseline="30000" dirty="0" smtClean="0"/>
              <a:t>th</a:t>
            </a:r>
            <a:r>
              <a:rPr lang="en-US" b="1" dirty="0" smtClean="0"/>
              <a:t> segment, lead into Vasa deferentia.</a:t>
            </a:r>
          </a:p>
          <a:p>
            <a:pPr marL="342900" indent="-342900">
              <a:lnSpc>
                <a:spcPct val="150000"/>
              </a:lnSpc>
              <a:buFont typeface="Arial" pitchFamily="34" charset="0"/>
              <a:buChar char="•"/>
            </a:pPr>
            <a:r>
              <a:rPr lang="en-US" b="1" dirty="0" smtClean="0">
                <a:solidFill>
                  <a:srgbClr val="00B050"/>
                </a:solidFill>
              </a:rPr>
              <a:t>Vasa deferentia: </a:t>
            </a:r>
            <a:r>
              <a:rPr lang="en-US" b="1" dirty="0" smtClean="0"/>
              <a:t>2 pairs, fine tubes, join the prostatic ducts.</a:t>
            </a:r>
          </a:p>
          <a:p>
            <a:pPr marL="342900" indent="-342900">
              <a:lnSpc>
                <a:spcPct val="150000"/>
              </a:lnSpc>
              <a:buFont typeface="Arial" pitchFamily="34" charset="0"/>
              <a:buChar char="•"/>
            </a:pPr>
            <a:r>
              <a:rPr lang="en-US" b="1" dirty="0" smtClean="0">
                <a:solidFill>
                  <a:srgbClr val="00B050"/>
                </a:solidFill>
              </a:rPr>
              <a:t>Prostate glands: </a:t>
            </a:r>
            <a:r>
              <a:rPr lang="en-US" b="1" dirty="0" smtClean="0"/>
              <a:t>One pair, extend from 16</a:t>
            </a:r>
            <a:r>
              <a:rPr lang="en-US" b="1" baseline="30000" dirty="0" smtClean="0"/>
              <a:t>th</a:t>
            </a:r>
            <a:r>
              <a:rPr lang="en-US" b="1" dirty="0" smtClean="0"/>
              <a:t> or 17</a:t>
            </a:r>
            <a:r>
              <a:rPr lang="en-US" b="1" baseline="30000" dirty="0" smtClean="0"/>
              <a:t>th</a:t>
            </a:r>
            <a:r>
              <a:rPr lang="en-US" b="1" dirty="0" smtClean="0"/>
              <a:t> segment to 20</a:t>
            </a:r>
            <a:r>
              <a:rPr lang="en-US" b="1" baseline="30000" dirty="0" smtClean="0"/>
              <a:t>th</a:t>
            </a:r>
            <a:r>
              <a:rPr lang="en-US" b="1" dirty="0" smtClean="0"/>
              <a:t> or 21</a:t>
            </a:r>
            <a:r>
              <a:rPr lang="en-US" b="1" baseline="30000" dirty="0" smtClean="0"/>
              <a:t>st</a:t>
            </a:r>
            <a:r>
              <a:rPr lang="en-US" b="1" dirty="0" smtClean="0"/>
              <a:t> segment, form common duct with sperm ducts and open into male genital pores.</a:t>
            </a:r>
          </a:p>
          <a:p>
            <a:pPr marL="342900" indent="-342900">
              <a:lnSpc>
                <a:spcPct val="150000"/>
              </a:lnSpc>
              <a:buFont typeface="Arial" pitchFamily="34" charset="0"/>
              <a:buChar char="•"/>
            </a:pPr>
            <a:r>
              <a:rPr lang="en-US" b="1" dirty="0" smtClean="0">
                <a:solidFill>
                  <a:srgbClr val="00B050"/>
                </a:solidFill>
              </a:rPr>
              <a:t>Accessory glands: </a:t>
            </a:r>
            <a:r>
              <a:rPr lang="en-US" b="1" dirty="0" smtClean="0"/>
              <a:t>2 pairs, one pair each in 17</a:t>
            </a:r>
            <a:r>
              <a:rPr lang="en-US" b="1" baseline="30000" dirty="0" smtClean="0"/>
              <a:t>th</a:t>
            </a:r>
            <a:r>
              <a:rPr lang="en-US" b="1" dirty="0" smtClean="0"/>
              <a:t> and 19</a:t>
            </a:r>
            <a:r>
              <a:rPr lang="en-US" b="1" baseline="30000" dirty="0" smtClean="0"/>
              <a:t>th</a:t>
            </a:r>
            <a:r>
              <a:rPr lang="en-US" b="1" dirty="0" smtClean="0"/>
              <a:t> segment and open on genital papillae, secretion helps in mating.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09685"/>
            <a:ext cx="7848600" cy="5909310"/>
          </a:xfrm>
          <a:prstGeom prst="rect">
            <a:avLst/>
          </a:prstGeom>
          <a:noFill/>
        </p:spPr>
        <p:txBody>
          <a:bodyPr wrap="square" rtlCol="0">
            <a:spAutoFit/>
          </a:bodyPr>
          <a:lstStyle/>
          <a:p>
            <a:pPr marL="342900" indent="-342900">
              <a:lnSpc>
                <a:spcPct val="150000"/>
              </a:lnSpc>
              <a:buAutoNum type="arabicParenBoth" startAt="2"/>
            </a:pPr>
            <a:r>
              <a:rPr lang="en-US" sz="2000" b="1" dirty="0" smtClean="0">
                <a:solidFill>
                  <a:srgbClr val="C00000"/>
                </a:solidFill>
              </a:rPr>
              <a:t>Female reproductive system: </a:t>
            </a:r>
            <a:r>
              <a:rPr lang="en-US" sz="2000" b="1" dirty="0" smtClean="0"/>
              <a:t>It includes following organs:</a:t>
            </a:r>
          </a:p>
          <a:p>
            <a:pPr marL="342900" indent="-342900">
              <a:lnSpc>
                <a:spcPct val="150000"/>
              </a:lnSpc>
              <a:buFont typeface="Arial" pitchFamily="34" charset="0"/>
              <a:buChar char="•"/>
            </a:pPr>
            <a:r>
              <a:rPr lang="en-US" sz="2000" b="1" dirty="0" smtClean="0">
                <a:solidFill>
                  <a:srgbClr val="C00000"/>
                </a:solidFill>
              </a:rPr>
              <a:t>Ovaries:</a:t>
            </a:r>
            <a:r>
              <a:rPr lang="en-US" sz="2000" b="1" dirty="0" smtClean="0"/>
              <a:t> One pair, situated in 13</a:t>
            </a:r>
            <a:r>
              <a:rPr lang="en-US" sz="2000" b="1" baseline="30000" dirty="0" smtClean="0"/>
              <a:t>th</a:t>
            </a:r>
            <a:r>
              <a:rPr lang="en-US" sz="2000" b="1" dirty="0" smtClean="0"/>
              <a:t> segment, digitate, form ova by oogenesis which are arranged in linear fashion in various developing stages.</a:t>
            </a:r>
          </a:p>
          <a:p>
            <a:pPr marL="342900" indent="-342900">
              <a:lnSpc>
                <a:spcPct val="150000"/>
              </a:lnSpc>
              <a:buFont typeface="Arial" pitchFamily="34" charset="0"/>
              <a:buChar char="•"/>
            </a:pPr>
            <a:r>
              <a:rPr lang="en-US" sz="2000" b="1" dirty="0" smtClean="0">
                <a:solidFill>
                  <a:srgbClr val="C00000"/>
                </a:solidFill>
              </a:rPr>
              <a:t>Oviducal funnels: </a:t>
            </a:r>
            <a:r>
              <a:rPr lang="en-US" sz="2000" b="1" dirty="0" smtClean="0"/>
              <a:t>One pair, each situated just behind a ovary in 13</a:t>
            </a:r>
            <a:r>
              <a:rPr lang="en-US" sz="2000" b="1" baseline="30000" dirty="0" smtClean="0"/>
              <a:t>th</a:t>
            </a:r>
            <a:r>
              <a:rPr lang="en-US" sz="2000" b="1" dirty="0" smtClean="0"/>
              <a:t> segment, receive ova, lead into oviducts.</a:t>
            </a:r>
          </a:p>
          <a:p>
            <a:pPr marL="342900" indent="-342900">
              <a:lnSpc>
                <a:spcPct val="150000"/>
              </a:lnSpc>
              <a:buFont typeface="Arial" pitchFamily="34" charset="0"/>
              <a:buChar char="•"/>
            </a:pPr>
            <a:r>
              <a:rPr lang="en-US" sz="2000" b="1" dirty="0" smtClean="0">
                <a:solidFill>
                  <a:srgbClr val="C00000"/>
                </a:solidFill>
              </a:rPr>
              <a:t>Oviducts: </a:t>
            </a:r>
            <a:r>
              <a:rPr lang="en-US" sz="2000" b="1" dirty="0" smtClean="0"/>
              <a:t>One pair, form common oviduct, opens into female genital pore in 14</a:t>
            </a:r>
            <a:r>
              <a:rPr lang="en-US" sz="2000" b="1" baseline="30000" dirty="0" smtClean="0"/>
              <a:t>th</a:t>
            </a:r>
            <a:r>
              <a:rPr lang="en-US" sz="2000" b="1" dirty="0" smtClean="0"/>
              <a:t> segment.</a:t>
            </a:r>
          </a:p>
          <a:p>
            <a:pPr marL="342900" indent="-342900">
              <a:lnSpc>
                <a:spcPct val="150000"/>
              </a:lnSpc>
              <a:buFont typeface="Arial" pitchFamily="34" charset="0"/>
              <a:buChar char="•"/>
            </a:pPr>
            <a:r>
              <a:rPr lang="en-US" sz="2000" b="1" dirty="0" smtClean="0">
                <a:solidFill>
                  <a:srgbClr val="C00000"/>
                </a:solidFill>
              </a:rPr>
              <a:t>Spermathecae:  </a:t>
            </a:r>
            <a:r>
              <a:rPr lang="en-US" sz="2000" b="1" dirty="0" smtClean="0"/>
              <a:t>4 Pairs, flask shaped, ventro-lateral, one pair in each 6</a:t>
            </a:r>
            <a:r>
              <a:rPr lang="en-US" sz="2000" b="1" baseline="30000" dirty="0" smtClean="0"/>
              <a:t>th</a:t>
            </a:r>
            <a:r>
              <a:rPr lang="en-US" sz="2000" b="1" dirty="0" smtClean="0"/>
              <a:t>, 7</a:t>
            </a:r>
            <a:r>
              <a:rPr lang="en-US" sz="2000" b="1" baseline="30000" dirty="0" smtClean="0"/>
              <a:t>th</a:t>
            </a:r>
            <a:r>
              <a:rPr lang="en-US" sz="2000" b="1" dirty="0" smtClean="0"/>
              <a:t>, 8</a:t>
            </a:r>
            <a:r>
              <a:rPr lang="en-US" sz="2000" b="1" baseline="30000" dirty="0" smtClean="0"/>
              <a:t>th</a:t>
            </a:r>
            <a:r>
              <a:rPr lang="en-US" sz="2000" b="1" dirty="0" smtClean="0"/>
              <a:t> and 9</a:t>
            </a:r>
            <a:r>
              <a:rPr lang="en-US" sz="2000" b="1" baseline="30000" dirty="0" smtClean="0"/>
              <a:t>th</a:t>
            </a:r>
            <a:r>
              <a:rPr lang="en-US" sz="2000" b="1" dirty="0" smtClean="0"/>
              <a:t> segment, open in the groove of 5/6, 6/7, 7/8 and 8/9 segment. These receive and store the sperms from other worm during mating.</a:t>
            </a:r>
          </a:p>
          <a:p>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14399"/>
          </a:xfrm>
        </p:spPr>
        <p:txBody>
          <a:bodyPr>
            <a:normAutofit/>
          </a:bodyPr>
          <a:lstStyle/>
          <a:p>
            <a:r>
              <a:rPr lang="en-US" b="1" dirty="0" smtClean="0">
                <a:solidFill>
                  <a:srgbClr val="C00000"/>
                </a:solidFill>
              </a:rPr>
              <a:t>Mating</a:t>
            </a:r>
            <a:endParaRPr lang="en-US" b="1" dirty="0">
              <a:solidFill>
                <a:srgbClr val="C00000"/>
              </a:solidFill>
            </a:endParaRPr>
          </a:p>
        </p:txBody>
      </p:sp>
      <p:sp>
        <p:nvSpPr>
          <p:cNvPr id="3" name="Subtitle 2"/>
          <p:cNvSpPr>
            <a:spLocks noGrp="1"/>
          </p:cNvSpPr>
          <p:nvPr>
            <p:ph type="subTitle" idx="1"/>
          </p:nvPr>
        </p:nvSpPr>
        <p:spPr>
          <a:xfrm>
            <a:off x="304800" y="2057400"/>
            <a:ext cx="8229600" cy="4191000"/>
          </a:xfrm>
        </p:spPr>
        <p:txBody>
          <a:bodyPr/>
          <a:lstStyle/>
          <a:p>
            <a:endParaRPr lang="en-US" dirty="0"/>
          </a:p>
        </p:txBody>
      </p:sp>
      <p:pic>
        <p:nvPicPr>
          <p:cNvPr id="1026" name="Picture 2" descr="C:\Users\HP\Desktop\800px-Mating_earthworms.jpg"/>
          <p:cNvPicPr>
            <a:picLocks noChangeAspect="1" noChangeArrowheads="1"/>
          </p:cNvPicPr>
          <p:nvPr/>
        </p:nvPicPr>
        <p:blipFill>
          <a:blip r:embed="rId3"/>
          <a:srcRect l="3333" t="21232" r="5833" b="23734"/>
          <a:stretch>
            <a:fillRect/>
          </a:stretch>
        </p:blipFill>
        <p:spPr bwMode="auto">
          <a:xfrm>
            <a:off x="304800" y="1828800"/>
            <a:ext cx="8382000" cy="4572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Desktop\Copulationin Earthworms.gif"/>
          <p:cNvPicPr>
            <a:picLocks noChangeAspect="1" noChangeArrowheads="1"/>
          </p:cNvPicPr>
          <p:nvPr/>
        </p:nvPicPr>
        <p:blipFill>
          <a:blip r:embed="rId2"/>
          <a:srcRect/>
          <a:stretch>
            <a:fillRect/>
          </a:stretch>
        </p:blipFill>
        <p:spPr bwMode="auto">
          <a:xfrm>
            <a:off x="1981200" y="457200"/>
            <a:ext cx="5334000" cy="5334000"/>
          </a:xfrm>
          <a:prstGeom prst="rect">
            <a:avLst/>
          </a:prstGeom>
          <a:noFill/>
        </p:spPr>
      </p:pic>
      <p:sp>
        <p:nvSpPr>
          <p:cNvPr id="3" name="TextBox 2"/>
          <p:cNvSpPr txBox="1"/>
          <p:nvPr/>
        </p:nvSpPr>
        <p:spPr>
          <a:xfrm>
            <a:off x="3352800" y="2057400"/>
            <a:ext cx="1828800" cy="461665"/>
          </a:xfrm>
          <a:prstGeom prst="rect">
            <a:avLst/>
          </a:prstGeom>
          <a:noFill/>
        </p:spPr>
        <p:txBody>
          <a:bodyPr wrap="square" rtlCol="0">
            <a:spAutoFit/>
          </a:bodyPr>
          <a:lstStyle/>
          <a:p>
            <a:r>
              <a:rPr lang="en-US" sz="2400" b="1" dirty="0" smtClean="0">
                <a:solidFill>
                  <a:srgbClr val="C00000"/>
                </a:solidFill>
              </a:rPr>
              <a:t>            </a:t>
            </a:r>
            <a:r>
              <a:rPr lang="en-US" sz="2000" b="1" dirty="0" smtClean="0">
                <a:solidFill>
                  <a:srgbClr val="C00000"/>
                </a:solidFill>
              </a:rPr>
              <a:t>Mating</a:t>
            </a:r>
            <a:endParaRPr lang="en-US" sz="2000" b="1" dirty="0">
              <a:solidFill>
                <a:srgbClr val="C00000"/>
              </a:solidFill>
            </a:endParaRPr>
          </a:p>
        </p:txBody>
      </p:sp>
      <p:sp>
        <p:nvSpPr>
          <p:cNvPr id="7" name="TextBox 6"/>
          <p:cNvSpPr txBox="1"/>
          <p:nvPr/>
        </p:nvSpPr>
        <p:spPr>
          <a:xfrm>
            <a:off x="4191000" y="3657600"/>
            <a:ext cx="2102307" cy="677108"/>
          </a:xfrm>
          <a:prstGeom prst="rect">
            <a:avLst/>
          </a:prstGeom>
          <a:noFill/>
        </p:spPr>
        <p:txBody>
          <a:bodyPr wrap="square" rtlCol="0">
            <a:spAutoFit/>
          </a:bodyPr>
          <a:lstStyle/>
          <a:p>
            <a:r>
              <a:rPr lang="en-US" sz="2000" b="1" dirty="0" smtClean="0">
                <a:solidFill>
                  <a:srgbClr val="C00000"/>
                </a:solidFill>
              </a:rPr>
              <a:t>Cocoon formation</a:t>
            </a:r>
          </a:p>
          <a:p>
            <a:endParaRPr lang="en-US" dirty="0"/>
          </a:p>
        </p:txBody>
      </p:sp>
      <p:sp>
        <p:nvSpPr>
          <p:cNvPr id="8" name="TextBox 7"/>
          <p:cNvSpPr txBox="1"/>
          <p:nvPr/>
        </p:nvSpPr>
        <p:spPr>
          <a:xfrm>
            <a:off x="4114801" y="5181600"/>
            <a:ext cx="1219200" cy="400110"/>
          </a:xfrm>
          <a:prstGeom prst="rect">
            <a:avLst/>
          </a:prstGeom>
          <a:noFill/>
        </p:spPr>
        <p:txBody>
          <a:bodyPr wrap="square" rtlCol="0">
            <a:spAutoFit/>
          </a:bodyPr>
          <a:lstStyle/>
          <a:p>
            <a:r>
              <a:rPr lang="en-US" b="1" dirty="0" smtClean="0">
                <a:solidFill>
                  <a:srgbClr val="C00000"/>
                </a:solidFill>
              </a:rPr>
              <a:t> </a:t>
            </a:r>
            <a:r>
              <a:rPr lang="en-US" sz="2000" b="1" dirty="0" smtClean="0">
                <a:solidFill>
                  <a:srgbClr val="C00000"/>
                </a:solidFill>
              </a:rPr>
              <a:t>Hatchin</a:t>
            </a:r>
            <a:r>
              <a:rPr lang="en-US" b="1" dirty="0" smtClean="0">
                <a:solidFill>
                  <a:srgbClr val="C00000"/>
                </a:solidFill>
              </a:rPr>
              <a:t>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18492"/>
            <a:ext cx="8534400" cy="6463308"/>
          </a:xfrm>
          <a:prstGeom prst="rect">
            <a:avLst/>
          </a:prstGeom>
          <a:noFill/>
        </p:spPr>
        <p:txBody>
          <a:bodyPr wrap="square" rtlCol="0">
            <a:spAutoFit/>
          </a:bodyPr>
          <a:lstStyle/>
          <a:p>
            <a:pPr marL="342900" indent="-342900" algn="just">
              <a:buFont typeface="Arial" pitchFamily="34" charset="0"/>
              <a:buChar char="•"/>
            </a:pPr>
            <a:r>
              <a:rPr lang="en-US" b="1" dirty="0" smtClean="0">
                <a:solidFill>
                  <a:srgbClr val="C00000"/>
                </a:solidFill>
              </a:rPr>
              <a:t>Mating:</a:t>
            </a:r>
            <a:r>
              <a:rPr lang="en-US" b="1" dirty="0" smtClean="0"/>
              <a:t> Two worms apply to each other by their ventral surfaces with head ends pointing in opposite directions, so that the male genital pores of each lie against a pair of spermathecal pores of other. Now spermatic and prostatic fluids  containing sperms are discharged into spermathecae.</a:t>
            </a:r>
          </a:p>
          <a:p>
            <a:pPr marL="342900" indent="-342900" algn="just">
              <a:buFont typeface="Arial" pitchFamily="34" charset="0"/>
              <a:buChar char="•"/>
            </a:pPr>
            <a:endParaRPr lang="en-US" b="1" dirty="0" smtClean="0"/>
          </a:p>
          <a:p>
            <a:pPr marL="342900" indent="-342900" algn="just">
              <a:buFont typeface="Arial" pitchFamily="34" charset="0"/>
              <a:buChar char="•"/>
            </a:pPr>
            <a:r>
              <a:rPr lang="en-US" b="1" dirty="0" smtClean="0">
                <a:solidFill>
                  <a:srgbClr val="C00000"/>
                </a:solidFill>
              </a:rPr>
              <a:t>Cocoon formation: </a:t>
            </a:r>
            <a:r>
              <a:rPr lang="en-US" b="1" dirty="0" smtClean="0"/>
              <a:t>It is secreted by clitellum as girdle or band. It hardens on exposure to air and becomes tough and elastic cocoon or egg capsule. A slime tube is also secreted by clitellum over cocoon. As the worm wriggles behind, the slime tube and cocoon are slipped forward over the head. On its way , the cocoon receives ova from female genital aperture and sperms of other worm from </a:t>
            </a:r>
            <a:r>
              <a:rPr lang="en-US" b="1" dirty="0" err="1" smtClean="0"/>
              <a:t>spermathecae</a:t>
            </a:r>
            <a:r>
              <a:rPr lang="en-US" b="1" dirty="0" smtClean="0"/>
              <a:t>. Finally, when cocoon is thrown off the head, its elastic ends close up and a yellowish and rounded cocoon is formed. Many cocoons are formed in succession after each mating to utilize all stored sperms and ova.</a:t>
            </a:r>
          </a:p>
          <a:p>
            <a:pPr marL="342900" indent="-342900" algn="just">
              <a:buFont typeface="Arial" pitchFamily="34" charset="0"/>
              <a:buChar char="•"/>
            </a:pPr>
            <a:endParaRPr lang="en-US" b="1" dirty="0" smtClean="0"/>
          </a:p>
          <a:p>
            <a:pPr marL="342900" indent="-342900" algn="just">
              <a:buFont typeface="Arial" pitchFamily="34" charset="0"/>
              <a:buChar char="•"/>
            </a:pPr>
            <a:r>
              <a:rPr lang="en-US" b="1" dirty="0" smtClean="0">
                <a:solidFill>
                  <a:srgbClr val="C00000"/>
                </a:solidFill>
              </a:rPr>
              <a:t>Fertilization: </a:t>
            </a:r>
            <a:r>
              <a:rPr lang="en-US" b="1" dirty="0" smtClean="0"/>
              <a:t>Fertilization takes place after the cocoon has been deposited in the moist soil. In each cocoon, many  fertilized ova may be present.</a:t>
            </a:r>
          </a:p>
          <a:p>
            <a:pPr marL="342900" indent="-342900" algn="just">
              <a:buFont typeface="Arial" pitchFamily="34" charset="0"/>
              <a:buChar char="•"/>
            </a:pPr>
            <a:endParaRPr lang="en-US" b="1" dirty="0" smtClean="0"/>
          </a:p>
          <a:p>
            <a:pPr marL="342900" indent="-342900" algn="just">
              <a:buFont typeface="Arial" pitchFamily="34" charset="0"/>
              <a:buChar char="•"/>
            </a:pPr>
            <a:r>
              <a:rPr lang="en-US" b="1" dirty="0" smtClean="0">
                <a:solidFill>
                  <a:srgbClr val="C00000"/>
                </a:solidFill>
              </a:rPr>
              <a:t>Development: </a:t>
            </a:r>
            <a:r>
              <a:rPr lang="en-US" b="1" dirty="0" smtClean="0"/>
              <a:t>Many zygotes are produced after fertilization but only 2-3 embryos develop. Other fertilized ova are degraded and serve as nurse cells to the growing embryos. Development is direct without any larval stage. Young worms when fully grown, crawl out of cocoon in about two or three weeks. Newly hatched young resemble the adult except for size and absence of clitellum. These do not receive the parental care.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304800"/>
            <a:ext cx="5715000" cy="523220"/>
          </a:xfrm>
          <a:prstGeom prst="rect">
            <a:avLst/>
          </a:prstGeom>
          <a:noFill/>
        </p:spPr>
        <p:txBody>
          <a:bodyPr wrap="square" rtlCol="0">
            <a:spAutoFit/>
          </a:bodyPr>
          <a:lstStyle/>
          <a:p>
            <a:pPr algn="ctr"/>
            <a:r>
              <a:rPr lang="en-US" sz="2800" b="1" dirty="0" smtClean="0">
                <a:solidFill>
                  <a:srgbClr val="C00000"/>
                </a:solidFill>
              </a:rPr>
              <a:t>Important Species of Earthworms</a:t>
            </a:r>
            <a:endParaRPr lang="en-US" sz="2800" b="1" dirty="0">
              <a:solidFill>
                <a:srgbClr val="C00000"/>
              </a:solidFill>
            </a:endParaRPr>
          </a:p>
        </p:txBody>
      </p:sp>
      <p:pic>
        <p:nvPicPr>
          <p:cNvPr id="1026" name="Picture 2" descr="C:\Users\HP\Desktop\eisenia_foetida_a_771.jpg"/>
          <p:cNvPicPr>
            <a:picLocks noChangeAspect="1" noChangeArrowheads="1"/>
          </p:cNvPicPr>
          <p:nvPr/>
        </p:nvPicPr>
        <p:blipFill>
          <a:blip r:embed="rId3"/>
          <a:srcRect/>
          <a:stretch>
            <a:fillRect/>
          </a:stretch>
        </p:blipFill>
        <p:spPr bwMode="auto">
          <a:xfrm>
            <a:off x="457200" y="1219200"/>
            <a:ext cx="2438400" cy="1447800"/>
          </a:xfrm>
          <a:prstGeom prst="rect">
            <a:avLst/>
          </a:prstGeom>
          <a:noFill/>
        </p:spPr>
      </p:pic>
      <p:sp>
        <p:nvSpPr>
          <p:cNvPr id="4" name="TextBox 3"/>
          <p:cNvSpPr txBox="1"/>
          <p:nvPr/>
        </p:nvSpPr>
        <p:spPr>
          <a:xfrm>
            <a:off x="457200" y="2743200"/>
            <a:ext cx="1447800" cy="307777"/>
          </a:xfrm>
          <a:prstGeom prst="rect">
            <a:avLst/>
          </a:prstGeom>
          <a:noFill/>
        </p:spPr>
        <p:txBody>
          <a:bodyPr wrap="square" rtlCol="0">
            <a:spAutoFit/>
          </a:bodyPr>
          <a:lstStyle/>
          <a:p>
            <a:r>
              <a:rPr lang="en-US" sz="1400" b="1" i="1" dirty="0" smtClean="0"/>
              <a:t>Eisenia foetida</a:t>
            </a:r>
            <a:endParaRPr lang="en-US" sz="1400" b="1" i="1" dirty="0"/>
          </a:p>
        </p:txBody>
      </p:sp>
      <p:pic>
        <p:nvPicPr>
          <p:cNvPr id="1027" name="Picture 3" descr="C:\Users\HP\Desktop\Eudrilus eugeniae.jpg"/>
          <p:cNvPicPr>
            <a:picLocks noChangeAspect="1" noChangeArrowheads="1"/>
          </p:cNvPicPr>
          <p:nvPr/>
        </p:nvPicPr>
        <p:blipFill>
          <a:blip r:embed="rId4"/>
          <a:srcRect/>
          <a:stretch>
            <a:fillRect/>
          </a:stretch>
        </p:blipFill>
        <p:spPr bwMode="auto">
          <a:xfrm>
            <a:off x="3097890" y="1219200"/>
            <a:ext cx="2388510" cy="1427988"/>
          </a:xfrm>
          <a:prstGeom prst="rect">
            <a:avLst/>
          </a:prstGeom>
          <a:noFill/>
        </p:spPr>
      </p:pic>
      <p:sp>
        <p:nvSpPr>
          <p:cNvPr id="6" name="TextBox 5"/>
          <p:cNvSpPr txBox="1"/>
          <p:nvPr/>
        </p:nvSpPr>
        <p:spPr>
          <a:xfrm>
            <a:off x="3352800" y="2743200"/>
            <a:ext cx="2133600" cy="307777"/>
          </a:xfrm>
          <a:prstGeom prst="rect">
            <a:avLst/>
          </a:prstGeom>
          <a:noFill/>
        </p:spPr>
        <p:txBody>
          <a:bodyPr wrap="square" rtlCol="0">
            <a:spAutoFit/>
          </a:bodyPr>
          <a:lstStyle/>
          <a:p>
            <a:r>
              <a:rPr lang="en-US" sz="1400" b="1" i="1" dirty="0" smtClean="0"/>
              <a:t>Eudrilus eugeniae</a:t>
            </a:r>
            <a:endParaRPr lang="en-US" sz="1400" b="1" i="1" dirty="0"/>
          </a:p>
        </p:txBody>
      </p:sp>
      <p:pic>
        <p:nvPicPr>
          <p:cNvPr id="1028" name="Picture 4" descr="C:\Users\HP\Desktop\Lumbricus_rubellus,I_MWS80345.jpg"/>
          <p:cNvPicPr>
            <a:picLocks noChangeAspect="1" noChangeArrowheads="1"/>
          </p:cNvPicPr>
          <p:nvPr/>
        </p:nvPicPr>
        <p:blipFill>
          <a:blip r:embed="rId5"/>
          <a:srcRect/>
          <a:stretch>
            <a:fillRect/>
          </a:stretch>
        </p:blipFill>
        <p:spPr bwMode="auto">
          <a:xfrm>
            <a:off x="5638800" y="1219200"/>
            <a:ext cx="3092824" cy="1447800"/>
          </a:xfrm>
          <a:prstGeom prst="rect">
            <a:avLst/>
          </a:prstGeom>
          <a:noFill/>
        </p:spPr>
      </p:pic>
      <p:sp>
        <p:nvSpPr>
          <p:cNvPr id="8" name="TextBox 7"/>
          <p:cNvSpPr txBox="1"/>
          <p:nvPr/>
        </p:nvSpPr>
        <p:spPr>
          <a:xfrm>
            <a:off x="6019800" y="2667000"/>
            <a:ext cx="2286000" cy="307777"/>
          </a:xfrm>
          <a:prstGeom prst="rect">
            <a:avLst/>
          </a:prstGeom>
          <a:noFill/>
        </p:spPr>
        <p:txBody>
          <a:bodyPr wrap="square" rtlCol="0">
            <a:spAutoFit/>
          </a:bodyPr>
          <a:lstStyle/>
          <a:p>
            <a:r>
              <a:rPr lang="en-US" sz="1400" b="1" i="1" dirty="0" smtClean="0"/>
              <a:t>Lumbricus rebellus</a:t>
            </a:r>
            <a:endParaRPr lang="en-US" sz="1400" b="1" i="1" dirty="0"/>
          </a:p>
        </p:txBody>
      </p:sp>
      <p:pic>
        <p:nvPicPr>
          <p:cNvPr id="1029" name="Picture 5" descr="C:\Users\HP\Desktop\Pheretima posthuma.jpg"/>
          <p:cNvPicPr>
            <a:picLocks noChangeAspect="1" noChangeArrowheads="1"/>
          </p:cNvPicPr>
          <p:nvPr/>
        </p:nvPicPr>
        <p:blipFill>
          <a:blip r:embed="rId6"/>
          <a:srcRect/>
          <a:stretch>
            <a:fillRect/>
          </a:stretch>
        </p:blipFill>
        <p:spPr bwMode="auto">
          <a:xfrm>
            <a:off x="1295400" y="3200400"/>
            <a:ext cx="2257425" cy="3048000"/>
          </a:xfrm>
          <a:prstGeom prst="rect">
            <a:avLst/>
          </a:prstGeom>
          <a:noFill/>
        </p:spPr>
      </p:pic>
      <p:sp>
        <p:nvSpPr>
          <p:cNvPr id="10" name="TextBox 9"/>
          <p:cNvSpPr txBox="1"/>
          <p:nvPr/>
        </p:nvSpPr>
        <p:spPr>
          <a:xfrm>
            <a:off x="1600200" y="6248400"/>
            <a:ext cx="1905000" cy="307777"/>
          </a:xfrm>
          <a:prstGeom prst="rect">
            <a:avLst/>
          </a:prstGeom>
          <a:noFill/>
        </p:spPr>
        <p:txBody>
          <a:bodyPr wrap="square" rtlCol="0">
            <a:spAutoFit/>
          </a:bodyPr>
          <a:lstStyle/>
          <a:p>
            <a:r>
              <a:rPr lang="en-US" sz="1400" b="1" i="1" dirty="0" smtClean="0"/>
              <a:t>Pheretima posthuma</a:t>
            </a:r>
            <a:endParaRPr lang="en-US" sz="1400" b="1" i="1" dirty="0"/>
          </a:p>
        </p:txBody>
      </p:sp>
      <p:pic>
        <p:nvPicPr>
          <p:cNvPr id="1030" name="Picture 6" descr="C:\Users\HP\Desktop\Enchtraeus buchholzi.jpg"/>
          <p:cNvPicPr>
            <a:picLocks noChangeAspect="1" noChangeArrowheads="1"/>
          </p:cNvPicPr>
          <p:nvPr/>
        </p:nvPicPr>
        <p:blipFill>
          <a:blip r:embed="rId7"/>
          <a:srcRect l="13772" t="14894" r="17565"/>
          <a:stretch>
            <a:fillRect/>
          </a:stretch>
        </p:blipFill>
        <p:spPr bwMode="auto">
          <a:xfrm>
            <a:off x="4267200" y="3503644"/>
            <a:ext cx="3962400" cy="2668555"/>
          </a:xfrm>
          <a:prstGeom prst="rect">
            <a:avLst/>
          </a:prstGeom>
          <a:noFill/>
        </p:spPr>
      </p:pic>
      <p:sp>
        <p:nvSpPr>
          <p:cNvPr id="12" name="TextBox 11"/>
          <p:cNvSpPr txBox="1"/>
          <p:nvPr/>
        </p:nvSpPr>
        <p:spPr>
          <a:xfrm>
            <a:off x="5029200" y="6248400"/>
            <a:ext cx="2819400" cy="307777"/>
          </a:xfrm>
          <a:prstGeom prst="rect">
            <a:avLst/>
          </a:prstGeom>
          <a:noFill/>
        </p:spPr>
        <p:txBody>
          <a:bodyPr wrap="square" rtlCol="0">
            <a:spAutoFit/>
          </a:bodyPr>
          <a:lstStyle/>
          <a:p>
            <a:r>
              <a:rPr lang="en-US" sz="1400" b="1" i="1" dirty="0" smtClean="0"/>
              <a:t>Enchytraeus buchholzi</a:t>
            </a:r>
            <a:endParaRPr lang="en-US" sz="1400" b="1"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Life cycle.jpg"/>
          <p:cNvPicPr>
            <a:picLocks noChangeAspect="1" noChangeArrowheads="1"/>
          </p:cNvPicPr>
          <p:nvPr/>
        </p:nvPicPr>
        <p:blipFill>
          <a:blip r:embed="rId2"/>
          <a:srcRect/>
          <a:stretch>
            <a:fillRect/>
          </a:stretch>
        </p:blipFill>
        <p:spPr bwMode="auto">
          <a:xfrm>
            <a:off x="1828800" y="1447800"/>
            <a:ext cx="5791200" cy="4800600"/>
          </a:xfrm>
          <a:prstGeom prst="rect">
            <a:avLst/>
          </a:prstGeom>
          <a:noFill/>
        </p:spPr>
      </p:pic>
      <p:sp>
        <p:nvSpPr>
          <p:cNvPr id="4" name="TextBox 3"/>
          <p:cNvSpPr txBox="1"/>
          <p:nvPr/>
        </p:nvSpPr>
        <p:spPr>
          <a:xfrm>
            <a:off x="2438400" y="6096000"/>
            <a:ext cx="4419600" cy="369332"/>
          </a:xfrm>
          <a:prstGeom prst="rect">
            <a:avLst/>
          </a:prstGeom>
          <a:noFill/>
        </p:spPr>
        <p:txBody>
          <a:bodyPr wrap="square" rtlCol="0">
            <a:spAutoFit/>
          </a:bodyPr>
          <a:lstStyle/>
          <a:p>
            <a:r>
              <a:rPr lang="en-US" dirty="0" smtClean="0"/>
              <a:t>                               </a:t>
            </a:r>
            <a:endParaRPr lang="en-US" dirty="0"/>
          </a:p>
        </p:txBody>
      </p:sp>
      <p:sp>
        <p:nvSpPr>
          <p:cNvPr id="5" name="TextBox 4"/>
          <p:cNvSpPr txBox="1"/>
          <p:nvPr/>
        </p:nvSpPr>
        <p:spPr>
          <a:xfrm>
            <a:off x="2819400" y="533400"/>
            <a:ext cx="2667000" cy="738664"/>
          </a:xfrm>
          <a:prstGeom prst="rect">
            <a:avLst/>
          </a:prstGeom>
          <a:noFill/>
        </p:spPr>
        <p:txBody>
          <a:bodyPr wrap="square" rtlCol="0">
            <a:spAutoFit/>
          </a:bodyPr>
          <a:lstStyle/>
          <a:p>
            <a:pPr algn="ctr"/>
            <a:r>
              <a:rPr lang="en-US" sz="2400" dirty="0" smtClean="0">
                <a:solidFill>
                  <a:srgbClr val="C00000"/>
                </a:solidFill>
              </a:rPr>
              <a:t>                 </a:t>
            </a:r>
            <a:r>
              <a:rPr lang="en-US" sz="2400" b="1" dirty="0" smtClean="0">
                <a:solidFill>
                  <a:srgbClr val="C00000"/>
                </a:solidFill>
              </a:rPr>
              <a:t>Life Cycle </a:t>
            </a:r>
          </a:p>
          <a:p>
            <a:pPr algn="ct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0"/>
            <a:ext cx="7620000" cy="6832640"/>
          </a:xfrm>
          <a:prstGeom prst="rect">
            <a:avLst/>
          </a:prstGeom>
          <a:noFill/>
        </p:spPr>
        <p:txBody>
          <a:bodyPr wrap="square" rtlCol="0">
            <a:spAutoFit/>
          </a:bodyPr>
          <a:lstStyle/>
          <a:p>
            <a:r>
              <a:rPr lang="en-US" sz="3600" dirty="0" smtClean="0"/>
              <a:t>            </a:t>
            </a:r>
            <a:r>
              <a:rPr lang="en-US" sz="3600" b="1" dirty="0" smtClean="0">
                <a:solidFill>
                  <a:srgbClr val="C00000"/>
                </a:solidFill>
              </a:rPr>
              <a:t>Economic Importance</a:t>
            </a:r>
            <a:endParaRPr lang="en-US" sz="2400" b="1" dirty="0" smtClean="0">
              <a:solidFill>
                <a:srgbClr val="C00000"/>
              </a:solidFill>
            </a:endParaRPr>
          </a:p>
          <a:p>
            <a:pPr marL="342900" indent="-342900">
              <a:buFont typeface="Arial" pitchFamily="34" charset="0"/>
              <a:buChar char="•"/>
            </a:pPr>
            <a:r>
              <a:rPr lang="en-US" sz="2400" b="1" dirty="0" smtClean="0">
                <a:solidFill>
                  <a:srgbClr val="0070C0"/>
                </a:solidFill>
              </a:rPr>
              <a:t>As bait and food: </a:t>
            </a:r>
          </a:p>
          <a:p>
            <a:pPr marL="342900" indent="-342900"/>
            <a:r>
              <a:rPr lang="en-US" sz="2400" b="1" dirty="0" smtClean="0"/>
              <a:t>	-</a:t>
            </a:r>
            <a:r>
              <a:rPr lang="en-US" b="1" dirty="0" smtClean="0"/>
              <a:t>They are used as bait for fishing.</a:t>
            </a:r>
          </a:p>
          <a:p>
            <a:pPr marL="342900" indent="-342900"/>
            <a:r>
              <a:rPr lang="en-US" b="1" dirty="0" smtClean="0"/>
              <a:t>	-They form the best food for aquarium fishes and small laboratory animals (</a:t>
            </a:r>
            <a:r>
              <a:rPr lang="en-US" b="1" i="1" dirty="0" err="1" smtClean="0"/>
              <a:t>Enchytraeus</a:t>
            </a:r>
            <a:r>
              <a:rPr lang="en-US" b="1" i="1" dirty="0" smtClean="0"/>
              <a:t> </a:t>
            </a:r>
            <a:r>
              <a:rPr lang="en-US" b="1" i="1" dirty="0" err="1" smtClean="0"/>
              <a:t>buchholzi</a:t>
            </a:r>
            <a:r>
              <a:rPr lang="en-US" b="1" i="1" dirty="0" smtClean="0"/>
              <a:t>-</a:t>
            </a:r>
            <a:r>
              <a:rPr lang="en-US" b="1" dirty="0" smtClean="0"/>
              <a:t> White worm).</a:t>
            </a:r>
          </a:p>
          <a:p>
            <a:pPr marL="342900" indent="-342900"/>
            <a:r>
              <a:rPr lang="en-US" b="1" dirty="0" smtClean="0"/>
              <a:t>	-They are also consumed by uncivilized people.</a:t>
            </a:r>
          </a:p>
          <a:p>
            <a:pPr marL="342900" indent="-342900"/>
            <a:r>
              <a:rPr lang="en-US" b="1" dirty="0" smtClean="0"/>
              <a:t>	-They are hunted by birds, frogs, lizards, moles, centipedes, etc.</a:t>
            </a:r>
          </a:p>
          <a:p>
            <a:pPr marL="342900" indent="-342900">
              <a:buFont typeface="Arial" pitchFamily="34" charset="0"/>
              <a:buChar char="•"/>
            </a:pPr>
            <a:r>
              <a:rPr lang="en-US" sz="2400" b="1" dirty="0" smtClean="0">
                <a:solidFill>
                  <a:srgbClr val="0070C0"/>
                </a:solidFill>
              </a:rPr>
              <a:t>In agriculture:</a:t>
            </a:r>
          </a:p>
          <a:p>
            <a:pPr marL="342900" indent="-342900"/>
            <a:r>
              <a:rPr lang="en-US" sz="2400" b="1" dirty="0" smtClean="0"/>
              <a:t>	-</a:t>
            </a:r>
            <a:r>
              <a:rPr lang="en-US" b="1" dirty="0" smtClean="0"/>
              <a:t>They continually plough and manure the soil, hence are friends  </a:t>
            </a:r>
          </a:p>
          <a:p>
            <a:pPr marL="342900" indent="-342900"/>
            <a:r>
              <a:rPr lang="en-US" b="1" dirty="0" smtClean="0"/>
              <a:t>         of gardeners and farmers.</a:t>
            </a:r>
          </a:p>
          <a:p>
            <a:pPr marL="342900" indent="-342900">
              <a:buFont typeface="Arial" pitchFamily="34" charset="0"/>
              <a:buChar char="•"/>
            </a:pPr>
            <a:r>
              <a:rPr lang="en-US" sz="2400" b="1" dirty="0" smtClean="0">
                <a:solidFill>
                  <a:srgbClr val="0070C0"/>
                </a:solidFill>
              </a:rPr>
              <a:t>In medicines:</a:t>
            </a:r>
          </a:p>
          <a:p>
            <a:pPr marL="342900" indent="-342900"/>
            <a:r>
              <a:rPr lang="en-US" sz="2400" b="1" dirty="0" smtClean="0"/>
              <a:t>	-</a:t>
            </a:r>
            <a:r>
              <a:rPr lang="en-US" b="1" dirty="0" smtClean="0"/>
              <a:t>They are used in medicines to treat the diseases like stones, jaundice, pyorrhoea, piles, gout, diarrhoea, weakness, etc.</a:t>
            </a:r>
          </a:p>
          <a:p>
            <a:pPr marL="342900" indent="-342900">
              <a:buFont typeface="Arial" pitchFamily="34" charset="0"/>
              <a:buChar char="•"/>
            </a:pPr>
            <a:r>
              <a:rPr lang="en-US" sz="2400" b="1" dirty="0" smtClean="0">
                <a:solidFill>
                  <a:srgbClr val="0070C0"/>
                </a:solidFill>
              </a:rPr>
              <a:t>In laboratories: </a:t>
            </a:r>
          </a:p>
          <a:p>
            <a:pPr marL="342900" indent="-342900"/>
            <a:r>
              <a:rPr lang="en-US" sz="2400" b="1" dirty="0" smtClean="0"/>
              <a:t>	-</a:t>
            </a:r>
            <a:r>
              <a:rPr lang="en-US" b="1" dirty="0" smtClean="0"/>
              <a:t>They are universally used in class studies.</a:t>
            </a:r>
            <a:endParaRPr lang="en-US" sz="2400" b="1" dirty="0" smtClean="0"/>
          </a:p>
          <a:p>
            <a:pPr marL="342900" indent="-342900">
              <a:buFont typeface="Arial" pitchFamily="34" charset="0"/>
              <a:buChar char="•"/>
            </a:pPr>
            <a:r>
              <a:rPr lang="en-US" sz="2400" b="1" dirty="0" smtClean="0">
                <a:solidFill>
                  <a:srgbClr val="0070C0"/>
                </a:solidFill>
              </a:rPr>
              <a:t>Harmful worms: </a:t>
            </a:r>
            <a:endParaRPr lang="en-US" b="1" dirty="0" smtClean="0">
              <a:solidFill>
                <a:srgbClr val="0070C0"/>
              </a:solidFill>
            </a:endParaRPr>
          </a:p>
          <a:p>
            <a:pPr marL="342900" indent="-342900"/>
            <a:r>
              <a:rPr lang="en-US" sz="2400" b="1" dirty="0" smtClean="0"/>
              <a:t>	</a:t>
            </a:r>
            <a:r>
              <a:rPr lang="en-US" b="1" dirty="0" smtClean="0"/>
              <a:t>-They damage young and tender plants.</a:t>
            </a:r>
          </a:p>
          <a:p>
            <a:pPr marL="342900" indent="-342900"/>
            <a:r>
              <a:rPr lang="en-US" b="1" dirty="0" smtClean="0"/>
              <a:t>	-They cause water loss by seepage in agriculture fields.</a:t>
            </a:r>
          </a:p>
          <a:p>
            <a:pPr marL="342900" indent="-342900"/>
            <a:r>
              <a:rPr lang="en-US" b="1" dirty="0" smtClean="0"/>
              <a:t>	-They act as intermediate hosts of various parasites.</a:t>
            </a:r>
          </a:p>
          <a:p>
            <a:pPr marL="342900" indent="-342900"/>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610600" cy="8556188"/>
          </a:xfrm>
          <a:prstGeom prst="rect">
            <a:avLst/>
          </a:prstGeom>
          <a:noFill/>
        </p:spPr>
        <p:txBody>
          <a:bodyPr wrap="square" rtlCol="0">
            <a:spAutoFit/>
          </a:bodyPr>
          <a:lstStyle/>
          <a:p>
            <a:r>
              <a:rPr lang="en-US" sz="2800" b="1" dirty="0" smtClean="0">
                <a:solidFill>
                  <a:srgbClr val="00B050"/>
                </a:solidFill>
              </a:rPr>
              <a:t>Importance of the Study of Biology of Manure Worm in:</a:t>
            </a:r>
          </a:p>
          <a:p>
            <a:endParaRPr lang="en-US" sz="2800" b="1" dirty="0" smtClean="0">
              <a:solidFill>
                <a:srgbClr val="00B050"/>
              </a:solidFill>
            </a:endParaRPr>
          </a:p>
          <a:p>
            <a:endParaRPr lang="en-US" sz="2800" b="1" dirty="0" smtClean="0">
              <a:solidFill>
                <a:srgbClr val="00B050"/>
              </a:solidFill>
            </a:endParaRPr>
          </a:p>
          <a:p>
            <a:r>
              <a:rPr lang="en-US" sz="2800" b="1" dirty="0" smtClean="0">
                <a:solidFill>
                  <a:srgbClr val="0070C0"/>
                </a:solidFill>
              </a:rPr>
              <a:t>-</a:t>
            </a:r>
            <a:r>
              <a:rPr lang="en-US" sz="2800" b="1" dirty="0" err="1" smtClean="0">
                <a:solidFill>
                  <a:srgbClr val="0070C0"/>
                </a:solidFill>
              </a:rPr>
              <a:t>Vermiculture</a:t>
            </a:r>
            <a:endParaRPr lang="en-US" sz="2800" b="1" dirty="0" smtClean="0">
              <a:solidFill>
                <a:srgbClr val="0070C0"/>
              </a:solidFill>
            </a:endParaRPr>
          </a:p>
          <a:p>
            <a:endParaRPr lang="en-US" sz="2800" b="1" dirty="0" smtClean="0">
              <a:solidFill>
                <a:srgbClr val="0070C0"/>
              </a:solidFill>
            </a:endParaRPr>
          </a:p>
          <a:p>
            <a:endParaRPr lang="en-US" sz="2800" b="1" dirty="0" smtClean="0">
              <a:solidFill>
                <a:srgbClr val="0070C0"/>
              </a:solidFill>
            </a:endParaRPr>
          </a:p>
          <a:p>
            <a:endParaRPr lang="en-US" sz="2800" b="1" dirty="0" smtClean="0">
              <a:solidFill>
                <a:srgbClr val="0070C0"/>
              </a:solidFill>
            </a:endParaRPr>
          </a:p>
          <a:p>
            <a:pPr marL="0" lvl="2"/>
            <a:r>
              <a:rPr lang="en-US" sz="2800" b="1" dirty="0" smtClean="0">
                <a:solidFill>
                  <a:srgbClr val="0070C0"/>
                </a:solidFill>
              </a:rPr>
              <a:t>-</a:t>
            </a:r>
            <a:r>
              <a:rPr lang="en-US" sz="2800" b="1" dirty="0" err="1" smtClean="0">
                <a:solidFill>
                  <a:srgbClr val="0070C0"/>
                </a:solidFill>
              </a:rPr>
              <a:t>Vermicomposting</a:t>
            </a:r>
            <a:endParaRPr lang="en-US" sz="2800" b="1" dirty="0" smtClean="0">
              <a:solidFill>
                <a:srgbClr val="0070C0"/>
              </a:solidFill>
            </a:endParaRPr>
          </a:p>
          <a:p>
            <a:pPr marL="0" lvl="2"/>
            <a:endParaRPr lang="en-US" sz="2800" b="1" dirty="0" smtClean="0">
              <a:solidFill>
                <a:srgbClr val="0070C0"/>
              </a:solidFill>
            </a:endParaRPr>
          </a:p>
          <a:p>
            <a:pPr marL="0" lvl="2"/>
            <a:endParaRPr lang="en-US" sz="2800" b="1" dirty="0" smtClean="0">
              <a:solidFill>
                <a:srgbClr val="0070C0"/>
              </a:solidFill>
            </a:endParaRPr>
          </a:p>
          <a:p>
            <a:pPr marL="0" lvl="2"/>
            <a:endParaRPr lang="en-US" sz="2800" b="1" dirty="0" smtClean="0">
              <a:solidFill>
                <a:srgbClr val="0070C0"/>
              </a:solidFill>
            </a:endParaRPr>
          </a:p>
          <a:p>
            <a:pPr marL="0" lvl="2"/>
            <a:r>
              <a:rPr lang="en-US" sz="2800" b="1" dirty="0" smtClean="0">
                <a:solidFill>
                  <a:srgbClr val="0070C0"/>
                </a:solidFill>
              </a:rPr>
              <a:t>-</a:t>
            </a:r>
            <a:r>
              <a:rPr lang="en-US" sz="2800" b="1" dirty="0" err="1" smtClean="0">
                <a:solidFill>
                  <a:srgbClr val="0070C0"/>
                </a:solidFill>
              </a:rPr>
              <a:t>Vermiwash</a:t>
            </a:r>
            <a:r>
              <a:rPr lang="en-US" sz="2800" b="1" dirty="0" smtClean="0">
                <a:solidFill>
                  <a:srgbClr val="0070C0"/>
                </a:solidFill>
              </a:rPr>
              <a:t> Preparation</a:t>
            </a:r>
          </a:p>
          <a:p>
            <a:pPr marL="0" lvl="2"/>
            <a:endParaRPr lang="en-US" sz="2800" b="1" dirty="0" smtClean="0">
              <a:solidFill>
                <a:srgbClr val="0070C0"/>
              </a:solidFill>
            </a:endParaRPr>
          </a:p>
          <a:p>
            <a:endParaRPr lang="en-US" sz="2800" b="1" dirty="0">
              <a:solidFill>
                <a:srgbClr val="0070C0"/>
              </a:solidFill>
            </a:endParaRPr>
          </a:p>
          <a:p>
            <a:pPr lvl="2"/>
            <a:endParaRPr lang="en-US" sz="2800" b="1" dirty="0" smtClean="0">
              <a:solidFill>
                <a:srgbClr val="0070C0"/>
              </a:solidFill>
            </a:endParaRPr>
          </a:p>
          <a:p>
            <a:pPr lvl="2"/>
            <a:endParaRPr lang="en-US" sz="2800" b="1" dirty="0" smtClean="0">
              <a:solidFill>
                <a:srgbClr val="0070C0"/>
              </a:solidFill>
            </a:endParaRPr>
          </a:p>
          <a:p>
            <a:endParaRPr lang="en-US" sz="2800" b="1" dirty="0" smtClean="0">
              <a:solidFill>
                <a:srgbClr val="0070C0"/>
              </a:solidFill>
            </a:endParaRPr>
          </a:p>
          <a:p>
            <a:endParaRPr lang="en-US" sz="2800" b="1" dirty="0" smtClean="0">
              <a:solidFill>
                <a:srgbClr val="0070C0"/>
              </a:solidFill>
            </a:endParaRPr>
          </a:p>
          <a:p>
            <a:endParaRPr lang="en-US" sz="2800" b="1" dirty="0" smtClean="0">
              <a:solidFill>
                <a:srgbClr val="0070C0"/>
              </a:solidFill>
            </a:endParaRPr>
          </a:p>
          <a:p>
            <a:pPr>
              <a:buFontTx/>
              <a:buChar char="-"/>
            </a:pPr>
            <a:endParaRPr lang="en-US" dirty="0"/>
          </a:p>
        </p:txBody>
      </p:sp>
      <p:pic>
        <p:nvPicPr>
          <p:cNvPr id="1026" name="Picture 2" descr="C:\Users\HP\Desktop\Vermiculture.jpg"/>
          <p:cNvPicPr>
            <a:picLocks noChangeAspect="1" noChangeArrowheads="1"/>
          </p:cNvPicPr>
          <p:nvPr/>
        </p:nvPicPr>
        <p:blipFill>
          <a:blip r:embed="rId3"/>
          <a:srcRect/>
          <a:stretch>
            <a:fillRect/>
          </a:stretch>
        </p:blipFill>
        <p:spPr bwMode="auto">
          <a:xfrm>
            <a:off x="4648200" y="838200"/>
            <a:ext cx="1905000" cy="1447800"/>
          </a:xfrm>
          <a:prstGeom prst="rect">
            <a:avLst/>
          </a:prstGeom>
          <a:noFill/>
        </p:spPr>
      </p:pic>
      <p:pic>
        <p:nvPicPr>
          <p:cNvPr id="1027" name="Picture 3" descr="C:\Users\HP\Desktop\Vermicompost.jpg"/>
          <p:cNvPicPr>
            <a:picLocks noChangeAspect="1" noChangeArrowheads="1"/>
          </p:cNvPicPr>
          <p:nvPr/>
        </p:nvPicPr>
        <p:blipFill>
          <a:blip r:embed="rId4"/>
          <a:srcRect/>
          <a:stretch>
            <a:fillRect/>
          </a:stretch>
        </p:blipFill>
        <p:spPr bwMode="auto">
          <a:xfrm>
            <a:off x="4648200" y="2590800"/>
            <a:ext cx="1905000" cy="1447800"/>
          </a:xfrm>
          <a:prstGeom prst="rect">
            <a:avLst/>
          </a:prstGeom>
          <a:noFill/>
        </p:spPr>
      </p:pic>
      <p:pic>
        <p:nvPicPr>
          <p:cNvPr id="1028" name="Picture 4" descr="C:\Users\HP\Desktop\Vermiwash.jpg"/>
          <p:cNvPicPr>
            <a:picLocks noChangeAspect="1" noChangeArrowheads="1"/>
          </p:cNvPicPr>
          <p:nvPr/>
        </p:nvPicPr>
        <p:blipFill>
          <a:blip r:embed="rId5"/>
          <a:srcRect/>
          <a:stretch>
            <a:fillRect/>
          </a:stretch>
        </p:blipFill>
        <p:spPr bwMode="auto">
          <a:xfrm>
            <a:off x="4648200" y="4114800"/>
            <a:ext cx="1885950" cy="188595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3400"/>
          </a:xfrm>
        </p:spPr>
        <p:txBody>
          <a:bodyPr>
            <a:normAutofit/>
          </a:bodyPr>
          <a:lstStyle/>
          <a:p>
            <a:r>
              <a:rPr lang="en-US" sz="2800" b="1" dirty="0" err="1" smtClean="0">
                <a:solidFill>
                  <a:srgbClr val="C00000"/>
                </a:solidFill>
              </a:rPr>
              <a:t>Vermiculture</a:t>
            </a:r>
            <a:r>
              <a:rPr lang="en-US" sz="2800" b="1" dirty="0" smtClean="0">
                <a:solidFill>
                  <a:srgbClr val="C00000"/>
                </a:solidFill>
              </a:rPr>
              <a:t> and </a:t>
            </a:r>
            <a:r>
              <a:rPr lang="en-US" sz="2800" b="1" dirty="0" err="1" smtClean="0">
                <a:solidFill>
                  <a:srgbClr val="C00000"/>
                </a:solidFill>
              </a:rPr>
              <a:t>Vermicomposting</a:t>
            </a:r>
            <a:endParaRPr lang="en-US" sz="2800" b="1" dirty="0">
              <a:solidFill>
                <a:srgbClr val="C00000"/>
              </a:solidFill>
            </a:endParaRPr>
          </a:p>
        </p:txBody>
      </p:sp>
      <p:sp>
        <p:nvSpPr>
          <p:cNvPr id="3" name="Subtitle 2"/>
          <p:cNvSpPr>
            <a:spLocks noGrp="1"/>
          </p:cNvSpPr>
          <p:nvPr>
            <p:ph type="subTitle" idx="1"/>
          </p:nvPr>
        </p:nvSpPr>
        <p:spPr>
          <a:xfrm>
            <a:off x="685800" y="762000"/>
            <a:ext cx="7620000" cy="5791200"/>
          </a:xfrm>
        </p:spPr>
        <p:txBody>
          <a:bodyPr>
            <a:noAutofit/>
          </a:bodyPr>
          <a:lstStyle/>
          <a:p>
            <a:pPr algn="l"/>
            <a:r>
              <a:rPr lang="en-US" sz="1800" b="1" dirty="0" err="1" smtClean="0">
                <a:solidFill>
                  <a:srgbClr val="C00000"/>
                </a:solidFill>
              </a:rPr>
              <a:t>Vermiculture</a:t>
            </a:r>
            <a:r>
              <a:rPr lang="en-US" sz="1800" b="1" dirty="0" smtClean="0">
                <a:solidFill>
                  <a:srgbClr val="C00000"/>
                </a:solidFill>
              </a:rPr>
              <a:t>: </a:t>
            </a:r>
            <a:r>
              <a:rPr lang="en-US" sz="1800" b="1" dirty="0" smtClean="0">
                <a:solidFill>
                  <a:srgbClr val="00B050"/>
                </a:solidFill>
              </a:rPr>
              <a:t>Breeding and raising of earthworms in controlled conditions.</a:t>
            </a:r>
          </a:p>
          <a:p>
            <a:pPr algn="l"/>
            <a:r>
              <a:rPr lang="en-US" sz="1800" b="1" dirty="0" err="1" smtClean="0">
                <a:solidFill>
                  <a:srgbClr val="C00000"/>
                </a:solidFill>
              </a:rPr>
              <a:t>Vermicomposting</a:t>
            </a:r>
            <a:r>
              <a:rPr lang="en-US" sz="1800" b="1" dirty="0" smtClean="0">
                <a:solidFill>
                  <a:srgbClr val="C00000"/>
                </a:solidFill>
              </a:rPr>
              <a:t>: </a:t>
            </a:r>
            <a:r>
              <a:rPr lang="en-US" sz="1800" b="1" dirty="0" smtClean="0">
                <a:solidFill>
                  <a:srgbClr val="00B050"/>
                </a:solidFill>
              </a:rPr>
              <a:t>Making </a:t>
            </a:r>
            <a:r>
              <a:rPr lang="en-US" sz="1800" b="1" dirty="0" err="1" smtClean="0">
                <a:solidFill>
                  <a:srgbClr val="00B050"/>
                </a:solidFill>
              </a:rPr>
              <a:t>vermicompost</a:t>
            </a:r>
            <a:r>
              <a:rPr lang="en-US" sz="1800" b="1" dirty="0" smtClean="0">
                <a:solidFill>
                  <a:srgbClr val="00B050"/>
                </a:solidFill>
              </a:rPr>
              <a:t> by the use of earthworm.</a:t>
            </a:r>
          </a:p>
          <a:p>
            <a:pPr algn="l"/>
            <a:r>
              <a:rPr lang="en-US" sz="1800" b="1" dirty="0" smtClean="0">
                <a:solidFill>
                  <a:srgbClr val="0070C0"/>
                </a:solidFill>
              </a:rPr>
              <a:t>Preparation:</a:t>
            </a:r>
            <a:r>
              <a:rPr lang="en-US" sz="1800" b="1" dirty="0" smtClean="0">
                <a:solidFill>
                  <a:schemeClr val="tx1"/>
                </a:solidFill>
              </a:rPr>
              <a:t> </a:t>
            </a:r>
            <a:r>
              <a:rPr lang="en-US" sz="1800" b="1" dirty="0" err="1" smtClean="0">
                <a:solidFill>
                  <a:schemeClr val="tx1"/>
                </a:solidFill>
              </a:rPr>
              <a:t>Vermicomposting</a:t>
            </a:r>
            <a:r>
              <a:rPr lang="en-US" sz="1800" b="1" dirty="0" smtClean="0">
                <a:solidFill>
                  <a:schemeClr val="tx1"/>
                </a:solidFill>
              </a:rPr>
              <a:t> in</a:t>
            </a:r>
          </a:p>
          <a:p>
            <a:pPr algn="l">
              <a:buFont typeface="Wingdings" pitchFamily="2" charset="2"/>
              <a:buChar char="§"/>
            </a:pPr>
            <a:r>
              <a:rPr lang="en-US" sz="1800" b="1" dirty="0" smtClean="0">
                <a:solidFill>
                  <a:schemeClr val="tx1"/>
                </a:solidFill>
              </a:rPr>
              <a:t>Open heaps</a:t>
            </a:r>
          </a:p>
          <a:p>
            <a:pPr algn="l">
              <a:buFont typeface="Wingdings" pitchFamily="2" charset="2"/>
              <a:buChar char="§"/>
            </a:pPr>
            <a:r>
              <a:rPr lang="en-US" sz="1800" b="1" dirty="0" smtClean="0">
                <a:solidFill>
                  <a:schemeClr val="tx1"/>
                </a:solidFill>
              </a:rPr>
              <a:t>Pits</a:t>
            </a:r>
          </a:p>
          <a:p>
            <a:pPr algn="l">
              <a:buFont typeface="Wingdings" pitchFamily="2" charset="2"/>
              <a:buChar char="§"/>
            </a:pPr>
            <a:r>
              <a:rPr lang="en-US" sz="1800" b="1" dirty="0" smtClean="0">
                <a:solidFill>
                  <a:schemeClr val="tx1"/>
                </a:solidFill>
              </a:rPr>
              <a:t>Windrows (KISS plan)</a:t>
            </a:r>
          </a:p>
          <a:p>
            <a:pPr algn="l">
              <a:buFont typeface="Wingdings" pitchFamily="2" charset="2"/>
              <a:buChar char="§"/>
            </a:pPr>
            <a:r>
              <a:rPr lang="en-US" sz="1800" b="1" dirty="0" smtClean="0">
                <a:solidFill>
                  <a:schemeClr val="tx1"/>
                </a:solidFill>
              </a:rPr>
              <a:t>Bins     </a:t>
            </a:r>
          </a:p>
          <a:p>
            <a:pPr algn="l">
              <a:buFont typeface="Wingdings" pitchFamily="2" charset="2"/>
              <a:buChar char="§"/>
            </a:pPr>
            <a:r>
              <a:rPr lang="en-US" sz="1800" b="1" dirty="0" smtClean="0">
                <a:solidFill>
                  <a:schemeClr val="tx1"/>
                </a:solidFill>
              </a:rPr>
              <a:t>Reactors</a:t>
            </a:r>
          </a:p>
          <a:p>
            <a:pPr algn="l"/>
            <a:r>
              <a:rPr lang="en-US" sz="1800" b="1" dirty="0" smtClean="0">
                <a:solidFill>
                  <a:srgbClr val="0070C0"/>
                </a:solidFill>
              </a:rPr>
              <a:t>Composition:</a:t>
            </a:r>
            <a:r>
              <a:rPr lang="en-US" sz="1800" b="1" dirty="0" smtClean="0">
                <a:solidFill>
                  <a:schemeClr val="tx1"/>
                </a:solidFill>
              </a:rPr>
              <a:t> It contains minerals like nitrate(</a:t>
            </a:r>
            <a:r>
              <a:rPr lang="en-US" sz="1800" b="1" dirty="0" err="1" smtClean="0">
                <a:solidFill>
                  <a:schemeClr val="tx1"/>
                </a:solidFill>
              </a:rPr>
              <a:t>ppm</a:t>
            </a:r>
            <a:r>
              <a:rPr lang="en-US" sz="1800" b="1" dirty="0" smtClean="0">
                <a:solidFill>
                  <a:schemeClr val="tx1"/>
                </a:solidFill>
              </a:rPr>
              <a:t>)- 902.2, phosphate(%)- 0.47, potassium(%)- 0.70, iron(</a:t>
            </a:r>
            <a:r>
              <a:rPr lang="en-US" sz="1800" b="1" dirty="0" err="1" smtClean="0">
                <a:solidFill>
                  <a:schemeClr val="tx1"/>
                </a:solidFill>
              </a:rPr>
              <a:t>ppm</a:t>
            </a:r>
            <a:r>
              <a:rPr lang="en-US" sz="1800" b="1" dirty="0" smtClean="0">
                <a:solidFill>
                  <a:schemeClr val="tx1"/>
                </a:solidFill>
              </a:rPr>
              <a:t>)- 7563.0, calcium(%)- 4.4, magnesium(%)- 0.46, zinc(</a:t>
            </a:r>
            <a:r>
              <a:rPr lang="en-US" sz="1800" b="1" dirty="0" err="1" smtClean="0">
                <a:solidFill>
                  <a:schemeClr val="tx1"/>
                </a:solidFill>
              </a:rPr>
              <a:t>ppm</a:t>
            </a:r>
            <a:r>
              <a:rPr lang="en-US" sz="1800" b="1" dirty="0" smtClean="0">
                <a:solidFill>
                  <a:schemeClr val="tx1"/>
                </a:solidFill>
              </a:rPr>
              <a:t>)- 278.0, etc., vitamins, antibiotics, growth hormones, enzymes, </a:t>
            </a:r>
            <a:r>
              <a:rPr lang="en-US" sz="1800" b="1" dirty="0" err="1" smtClean="0">
                <a:solidFill>
                  <a:schemeClr val="tx1"/>
                </a:solidFill>
              </a:rPr>
              <a:t>microflora</a:t>
            </a:r>
            <a:r>
              <a:rPr lang="en-US" sz="1800" b="1" dirty="0" smtClean="0">
                <a:solidFill>
                  <a:schemeClr val="tx1"/>
                </a:solidFill>
              </a:rPr>
              <a:t>, etc.</a:t>
            </a:r>
          </a:p>
          <a:p>
            <a:pPr algn="l"/>
            <a:r>
              <a:rPr lang="en-US" sz="1800" b="1" dirty="0" smtClean="0">
                <a:solidFill>
                  <a:srgbClr val="0070C0"/>
                </a:solidFill>
              </a:rPr>
              <a:t>Uses of </a:t>
            </a:r>
            <a:r>
              <a:rPr lang="en-US" sz="1800" b="1" dirty="0" err="1" smtClean="0">
                <a:solidFill>
                  <a:srgbClr val="0070C0"/>
                </a:solidFill>
              </a:rPr>
              <a:t>Vermicompost</a:t>
            </a:r>
            <a:r>
              <a:rPr lang="en-US" sz="1800" b="1" dirty="0" smtClean="0">
                <a:solidFill>
                  <a:srgbClr val="0070C0"/>
                </a:solidFill>
              </a:rPr>
              <a:t>:</a:t>
            </a:r>
          </a:p>
          <a:p>
            <a:pPr algn="l">
              <a:buFont typeface="Arial" pitchFamily="34" charset="0"/>
              <a:buChar char="•"/>
            </a:pPr>
            <a:r>
              <a:rPr lang="en-US" sz="1800" b="1" dirty="0" smtClean="0">
                <a:solidFill>
                  <a:schemeClr val="tx1"/>
                </a:solidFill>
              </a:rPr>
              <a:t>To prepare seed beds</a:t>
            </a:r>
          </a:p>
          <a:p>
            <a:pPr algn="l">
              <a:buFont typeface="Arial" pitchFamily="34" charset="0"/>
              <a:buChar char="•"/>
            </a:pPr>
            <a:r>
              <a:rPr lang="en-US" sz="1800" b="1" dirty="0" smtClean="0">
                <a:solidFill>
                  <a:schemeClr val="tx1"/>
                </a:solidFill>
              </a:rPr>
              <a:t>In flower pots</a:t>
            </a:r>
          </a:p>
          <a:p>
            <a:pPr algn="l">
              <a:buFont typeface="Arial" pitchFamily="34" charset="0"/>
              <a:buChar char="•"/>
            </a:pPr>
            <a:r>
              <a:rPr lang="en-US" sz="1800" b="1" dirty="0" smtClean="0">
                <a:solidFill>
                  <a:schemeClr val="tx1"/>
                </a:solidFill>
              </a:rPr>
              <a:t>In horticulture</a:t>
            </a:r>
          </a:p>
          <a:p>
            <a:pPr algn="l">
              <a:buFont typeface="Arial" pitchFamily="34" charset="0"/>
              <a:buChar char="•"/>
            </a:pPr>
            <a:r>
              <a:rPr lang="en-US" sz="1800" b="1" dirty="0" smtClean="0">
                <a:solidFill>
                  <a:schemeClr val="tx1"/>
                </a:solidFill>
              </a:rPr>
              <a:t>In agricultural crops</a:t>
            </a:r>
          </a:p>
          <a:p>
            <a:pPr algn="l">
              <a:buFont typeface="Arial" pitchFamily="34" charset="0"/>
              <a:buChar char="•"/>
            </a:pPr>
            <a:r>
              <a:rPr lang="en-US" sz="1800" b="1" dirty="0" smtClean="0">
                <a:solidFill>
                  <a:schemeClr val="tx1"/>
                </a:solidFill>
              </a:rPr>
              <a:t>In lawns, etc.</a:t>
            </a:r>
            <a:endParaRPr lang="en-US" sz="1800" b="1"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1"/>
            <a:ext cx="8077200" cy="457199"/>
          </a:xfrm>
        </p:spPr>
        <p:txBody>
          <a:bodyPr>
            <a:normAutofit fontScale="90000"/>
          </a:bodyPr>
          <a:lstStyle/>
          <a:p>
            <a:r>
              <a:rPr lang="en-US" sz="2800" b="1" dirty="0" smtClean="0">
                <a:solidFill>
                  <a:srgbClr val="C00000"/>
                </a:solidFill>
              </a:rPr>
              <a:t>Preparation , Composition and Uses of </a:t>
            </a:r>
            <a:r>
              <a:rPr lang="en-US" sz="2800" b="1" dirty="0" err="1" smtClean="0">
                <a:solidFill>
                  <a:srgbClr val="C00000"/>
                </a:solidFill>
              </a:rPr>
              <a:t>Vermiwash</a:t>
            </a:r>
            <a:endParaRPr lang="en-US" sz="2800" b="1" dirty="0">
              <a:solidFill>
                <a:srgbClr val="C00000"/>
              </a:solidFill>
            </a:endParaRPr>
          </a:p>
        </p:txBody>
      </p:sp>
      <p:sp>
        <p:nvSpPr>
          <p:cNvPr id="3" name="Subtitle 2"/>
          <p:cNvSpPr>
            <a:spLocks noGrp="1"/>
          </p:cNvSpPr>
          <p:nvPr>
            <p:ph type="subTitle" idx="1"/>
          </p:nvPr>
        </p:nvSpPr>
        <p:spPr>
          <a:xfrm>
            <a:off x="609600" y="990600"/>
            <a:ext cx="7924800" cy="5486400"/>
          </a:xfrm>
        </p:spPr>
        <p:txBody>
          <a:bodyPr>
            <a:noAutofit/>
          </a:bodyPr>
          <a:lstStyle/>
          <a:p>
            <a:pPr algn="l"/>
            <a:r>
              <a:rPr lang="en-US" sz="1800" b="1" dirty="0" smtClean="0">
                <a:solidFill>
                  <a:srgbClr val="C00000"/>
                </a:solidFill>
              </a:rPr>
              <a:t>Preparation: </a:t>
            </a:r>
          </a:p>
          <a:p>
            <a:pPr algn="l"/>
            <a:r>
              <a:rPr lang="en-US" sz="1800" b="1" dirty="0" smtClean="0">
                <a:solidFill>
                  <a:schemeClr val="tx1"/>
                </a:solidFill>
              </a:rPr>
              <a:t>1. Warm water method		2. Electric shock method</a:t>
            </a:r>
            <a:br>
              <a:rPr lang="en-US" sz="1800" b="1" dirty="0" smtClean="0">
                <a:solidFill>
                  <a:schemeClr val="tx1"/>
                </a:solidFill>
              </a:rPr>
            </a:br>
            <a:r>
              <a:rPr lang="en-US" sz="1800" b="1" dirty="0" smtClean="0">
                <a:solidFill>
                  <a:schemeClr val="tx1"/>
                </a:solidFill>
              </a:rPr>
              <a:t>3. Cold shock method  		4. Heat shock method </a:t>
            </a:r>
          </a:p>
          <a:p>
            <a:pPr algn="l"/>
            <a:r>
              <a:rPr lang="en-US" sz="1800" b="1" dirty="0" smtClean="0">
                <a:solidFill>
                  <a:srgbClr val="C00000"/>
                </a:solidFill>
              </a:rPr>
              <a:t>Composition:</a:t>
            </a:r>
          </a:p>
          <a:p>
            <a:pPr algn="l" fontAlgn="t">
              <a:lnSpc>
                <a:spcPct val="120000"/>
              </a:lnSpc>
              <a:spcBef>
                <a:spcPts val="0"/>
              </a:spcBef>
            </a:pPr>
            <a:r>
              <a:rPr lang="en-IN" sz="1800" b="1" dirty="0" smtClean="0">
                <a:solidFill>
                  <a:srgbClr val="002060"/>
                </a:solidFill>
              </a:rPr>
              <a:t>Inorganic components: </a:t>
            </a:r>
            <a:r>
              <a:rPr lang="en-IN" sz="1800" b="1" dirty="0" smtClean="0">
                <a:solidFill>
                  <a:schemeClr val="tx1"/>
                </a:solidFill>
              </a:rPr>
              <a:t>Nitrogen, phosphorous, Potassium, Sodium, Calcium, Copper, Ferrous, Magnesium, Manganese, Zinc, etc.</a:t>
            </a:r>
          </a:p>
          <a:p>
            <a:pPr algn="l" fontAlgn="t"/>
            <a:r>
              <a:rPr lang="en-IN" sz="1800" b="1" dirty="0" err="1" smtClean="0">
                <a:solidFill>
                  <a:srgbClr val="002060"/>
                </a:solidFill>
              </a:rPr>
              <a:t>Coelomocytes</a:t>
            </a:r>
            <a:r>
              <a:rPr lang="en-IN" sz="1800" b="1" dirty="0" smtClean="0">
                <a:solidFill>
                  <a:srgbClr val="002060"/>
                </a:solidFill>
              </a:rPr>
              <a:t>:</a:t>
            </a:r>
            <a:r>
              <a:rPr lang="en-IN" sz="1800" b="1" dirty="0" smtClean="0">
                <a:solidFill>
                  <a:schemeClr val="tx1"/>
                </a:solidFill>
              </a:rPr>
              <a:t> </a:t>
            </a:r>
            <a:r>
              <a:rPr lang="en-US" sz="1800" b="1" dirty="0" err="1" smtClean="0">
                <a:solidFill>
                  <a:schemeClr val="tx1"/>
                </a:solidFill>
              </a:rPr>
              <a:t>Amoebocytes</a:t>
            </a:r>
            <a:r>
              <a:rPr lang="en-US" sz="1800" b="1" dirty="0" smtClean="0">
                <a:solidFill>
                  <a:schemeClr val="tx1"/>
                </a:solidFill>
              </a:rPr>
              <a:t> , </a:t>
            </a:r>
            <a:r>
              <a:rPr lang="en-US" sz="1800" b="1" dirty="0" err="1" smtClean="0">
                <a:solidFill>
                  <a:schemeClr val="tx1"/>
                </a:solidFill>
              </a:rPr>
              <a:t>Mucocytes</a:t>
            </a:r>
            <a:r>
              <a:rPr lang="en-US" sz="1800" b="1" dirty="0" smtClean="0">
                <a:solidFill>
                  <a:schemeClr val="tx1"/>
                </a:solidFill>
              </a:rPr>
              <a:t>, Circular cells  and </a:t>
            </a:r>
            <a:r>
              <a:rPr lang="en-US" sz="1800" b="1" dirty="0" err="1" smtClean="0">
                <a:solidFill>
                  <a:schemeClr val="tx1"/>
                </a:solidFill>
              </a:rPr>
              <a:t>Chloragogen</a:t>
            </a:r>
            <a:r>
              <a:rPr lang="en-US" sz="1800" b="1" dirty="0" smtClean="0">
                <a:solidFill>
                  <a:schemeClr val="tx1"/>
                </a:solidFill>
              </a:rPr>
              <a:t> cells.</a:t>
            </a:r>
          </a:p>
          <a:p>
            <a:pPr algn="l">
              <a:lnSpc>
                <a:spcPct val="150000"/>
              </a:lnSpc>
              <a:spcBef>
                <a:spcPts val="600"/>
              </a:spcBef>
            </a:pPr>
            <a:r>
              <a:rPr lang="en-US" sz="1800" b="1" dirty="0" err="1" smtClean="0">
                <a:solidFill>
                  <a:srgbClr val="002060"/>
                </a:solidFill>
              </a:rPr>
              <a:t>Microbs</a:t>
            </a:r>
            <a:r>
              <a:rPr lang="en-US" sz="1800" b="1" dirty="0" smtClean="0">
                <a:solidFill>
                  <a:srgbClr val="002060"/>
                </a:solidFill>
              </a:rPr>
              <a:t>:</a:t>
            </a:r>
            <a:r>
              <a:rPr lang="en-US" sz="1800" b="1" dirty="0" smtClean="0">
                <a:solidFill>
                  <a:schemeClr val="tx1"/>
                </a:solidFill>
              </a:rPr>
              <a:t> H</a:t>
            </a:r>
            <a:r>
              <a:rPr lang="en-IN" sz="1800" b="1" dirty="0" err="1" smtClean="0">
                <a:solidFill>
                  <a:schemeClr val="tx1"/>
                </a:solidFill>
                <a:latin typeface="Times New Roman" pitchFamily="18" charset="0"/>
                <a:cs typeface="Times New Roman" pitchFamily="18" charset="0"/>
              </a:rPr>
              <a:t>eterotrophs</a:t>
            </a:r>
            <a:r>
              <a:rPr lang="en-IN" sz="1800" b="1" dirty="0" smtClean="0">
                <a:solidFill>
                  <a:schemeClr val="tx1"/>
                </a:solidFill>
                <a:latin typeface="Times New Roman" pitchFamily="18" charset="0"/>
                <a:cs typeface="Times New Roman" pitchFamily="18" charset="0"/>
              </a:rPr>
              <a:t>, </a:t>
            </a:r>
            <a:r>
              <a:rPr lang="en-IN" sz="1800" b="1" dirty="0" err="1" smtClean="0">
                <a:solidFill>
                  <a:schemeClr val="tx1"/>
                </a:solidFill>
                <a:latin typeface="Times New Roman" pitchFamily="18" charset="0"/>
                <a:cs typeface="Times New Roman" pitchFamily="18" charset="0"/>
              </a:rPr>
              <a:t>Nitrosomonas</a:t>
            </a:r>
            <a:r>
              <a:rPr lang="en-IN" sz="1800" b="1" dirty="0" smtClean="0">
                <a:solidFill>
                  <a:schemeClr val="tx1"/>
                </a:solidFill>
                <a:latin typeface="Times New Roman" pitchFamily="18" charset="0"/>
                <a:cs typeface="Times New Roman" pitchFamily="18" charset="0"/>
              </a:rPr>
              <a:t> sp., </a:t>
            </a:r>
            <a:r>
              <a:rPr lang="en-IN" sz="1800" b="1" dirty="0" err="1" smtClean="0">
                <a:solidFill>
                  <a:schemeClr val="tx1"/>
                </a:solidFill>
                <a:latin typeface="Times New Roman" pitchFamily="18" charset="0"/>
                <a:cs typeface="Times New Roman" pitchFamily="18" charset="0"/>
              </a:rPr>
              <a:t>Nitrobacter</a:t>
            </a:r>
            <a:r>
              <a:rPr lang="en-IN" sz="1800" b="1" dirty="0" smtClean="0">
                <a:solidFill>
                  <a:schemeClr val="tx1"/>
                </a:solidFill>
                <a:latin typeface="Times New Roman" pitchFamily="18" charset="0"/>
                <a:cs typeface="Times New Roman" pitchFamily="18" charset="0"/>
              </a:rPr>
              <a:t> sp., fungi, etc.  </a:t>
            </a:r>
          </a:p>
          <a:p>
            <a:pPr algn="l">
              <a:lnSpc>
                <a:spcPct val="150000"/>
              </a:lnSpc>
              <a:spcBef>
                <a:spcPts val="600"/>
              </a:spcBef>
            </a:pPr>
            <a:r>
              <a:rPr lang="en-IN" sz="1800" b="1" dirty="0" smtClean="0">
                <a:solidFill>
                  <a:schemeClr val="tx1"/>
                </a:solidFill>
                <a:latin typeface="Times New Roman" pitchFamily="18" charset="0"/>
                <a:cs typeface="Times New Roman" pitchFamily="18" charset="0"/>
              </a:rPr>
              <a:t>Others: Enzymes, hormones, vitamins, growth hormones, </a:t>
            </a:r>
            <a:r>
              <a:rPr lang="en-IN" sz="1800" b="1" dirty="0" err="1" smtClean="0">
                <a:solidFill>
                  <a:schemeClr val="tx1"/>
                </a:solidFill>
                <a:latin typeface="Times New Roman" pitchFamily="18" charset="0"/>
                <a:cs typeface="Times New Roman" pitchFamily="18" charset="0"/>
              </a:rPr>
              <a:t>antibiotics,etc</a:t>
            </a:r>
            <a:r>
              <a:rPr lang="en-IN" sz="1800" b="1" dirty="0" smtClean="0">
                <a:solidFill>
                  <a:schemeClr val="tx1"/>
                </a:solidFill>
                <a:latin typeface="Times New Roman" pitchFamily="18" charset="0"/>
                <a:cs typeface="Times New Roman" pitchFamily="18" charset="0"/>
              </a:rPr>
              <a:t>.             </a:t>
            </a:r>
            <a:r>
              <a:rPr lang="en-US" sz="1800" b="1" dirty="0" smtClean="0"/>
              <a:t/>
            </a:r>
            <a:br>
              <a:rPr lang="en-US" sz="1800" b="1" dirty="0" smtClean="0"/>
            </a:br>
            <a:r>
              <a:rPr lang="en-IN" sz="1800" b="1" dirty="0" smtClean="0">
                <a:solidFill>
                  <a:srgbClr val="C00000"/>
                </a:solidFill>
                <a:latin typeface="Times New Roman" pitchFamily="18" charset="0"/>
                <a:cs typeface="Times New Roman" pitchFamily="18" charset="0"/>
              </a:rPr>
              <a:t>Uses:</a:t>
            </a:r>
          </a:p>
          <a:p>
            <a:pPr marL="342900" indent="-342900" algn="just">
              <a:spcBef>
                <a:spcPts val="0"/>
              </a:spcBef>
              <a:buFont typeface="Wingdings" pitchFamily="2" charset="2"/>
              <a:buChar char="Ø"/>
            </a:pPr>
            <a:r>
              <a:rPr lang="en-IN" sz="1800" b="1" dirty="0" smtClean="0">
                <a:solidFill>
                  <a:schemeClr val="tx1"/>
                </a:solidFill>
                <a:latin typeface="Times New Roman" pitchFamily="18" charset="0"/>
                <a:cs typeface="Times New Roman" pitchFamily="18" charset="0"/>
              </a:rPr>
              <a:t>Controls various  plant diseases.</a:t>
            </a:r>
          </a:p>
          <a:p>
            <a:pPr marL="342900" indent="-342900" algn="just">
              <a:spcBef>
                <a:spcPts val="0"/>
              </a:spcBef>
              <a:buFont typeface="Wingdings" pitchFamily="2" charset="2"/>
              <a:buChar char="Ø"/>
            </a:pPr>
            <a:r>
              <a:rPr lang="en-IN" sz="1800" b="1" dirty="0" smtClean="0">
                <a:solidFill>
                  <a:schemeClr val="tx1"/>
                </a:solidFill>
                <a:latin typeface="Times New Roman" pitchFamily="18" charset="0"/>
                <a:cs typeface="Times New Roman" pitchFamily="18" charset="0"/>
              </a:rPr>
              <a:t>A mixture of  </a:t>
            </a:r>
            <a:r>
              <a:rPr lang="en-IN" sz="1800" b="1" dirty="0" err="1" smtClean="0">
                <a:solidFill>
                  <a:schemeClr val="tx1"/>
                </a:solidFill>
                <a:latin typeface="Times New Roman" pitchFamily="18" charset="0"/>
                <a:cs typeface="Times New Roman" pitchFamily="18" charset="0"/>
              </a:rPr>
              <a:t>Vermiwash</a:t>
            </a:r>
            <a:r>
              <a:rPr lang="en-IN" sz="1800" b="1" dirty="0" smtClean="0">
                <a:solidFill>
                  <a:schemeClr val="tx1"/>
                </a:solidFill>
                <a:latin typeface="Times New Roman" pitchFamily="18" charset="0"/>
                <a:cs typeface="Times New Roman" pitchFamily="18" charset="0"/>
              </a:rPr>
              <a:t>, cow urine and water acts as bio-pesticides and liquid manure.</a:t>
            </a:r>
          </a:p>
          <a:p>
            <a:pPr marL="342900" indent="-342900" algn="just">
              <a:spcBef>
                <a:spcPts val="0"/>
              </a:spcBef>
              <a:buFont typeface="Wingdings" pitchFamily="2" charset="2"/>
              <a:buChar char="Ø"/>
            </a:pPr>
            <a:r>
              <a:rPr lang="en-IN" sz="1800" b="1" dirty="0" smtClean="0">
                <a:solidFill>
                  <a:schemeClr val="tx1"/>
                </a:solidFill>
                <a:latin typeface="Times New Roman" pitchFamily="18" charset="0"/>
                <a:cs typeface="Times New Roman" pitchFamily="18" charset="0"/>
              </a:rPr>
              <a:t>Increases the rate of photosynthesis, hence crop yield is increased.</a:t>
            </a:r>
          </a:p>
          <a:p>
            <a:pPr marL="342900" indent="-342900" algn="just">
              <a:spcBef>
                <a:spcPts val="0"/>
              </a:spcBef>
              <a:buFont typeface="Wingdings" pitchFamily="2" charset="2"/>
              <a:buChar char="Ø"/>
            </a:pPr>
            <a:r>
              <a:rPr lang="en-IN" sz="1800" b="1" dirty="0" smtClean="0">
                <a:solidFill>
                  <a:schemeClr val="tx1"/>
                </a:solidFill>
                <a:latin typeface="Times New Roman" pitchFamily="18" charset="0"/>
                <a:cs typeface="Times New Roman" pitchFamily="18" charset="0"/>
              </a:rPr>
              <a:t>Increases the number of micro-organisms in soil.</a:t>
            </a:r>
          </a:p>
          <a:p>
            <a:pPr marL="342900" indent="-342900" algn="just">
              <a:spcBef>
                <a:spcPts val="0"/>
              </a:spcBef>
              <a:buFont typeface="Wingdings" pitchFamily="2" charset="2"/>
              <a:buChar char="Ø"/>
            </a:pPr>
            <a:r>
              <a:rPr lang="en-IN" sz="1800" b="1" dirty="0" smtClean="0">
                <a:solidFill>
                  <a:schemeClr val="tx1"/>
                </a:solidFill>
                <a:latin typeface="Times New Roman" pitchFamily="18" charset="0"/>
                <a:cs typeface="Times New Roman" pitchFamily="18" charset="0"/>
              </a:rPr>
              <a:t>Increases the rate of decomposition of compost.</a:t>
            </a:r>
          </a:p>
          <a:p>
            <a:pPr algn="l" fontAlgn="t">
              <a:lnSpc>
                <a:spcPct val="120000"/>
              </a:lnSpc>
              <a:spcBef>
                <a:spcPts val="0"/>
              </a:spcBef>
            </a:pPr>
            <a:r>
              <a:rPr lang="en-US" sz="1600" dirty="0" smtClean="0"/>
              <a:t/>
            </a:r>
            <a:br>
              <a:rPr lang="en-US" sz="1600" dirty="0" smtClean="0"/>
            </a:br>
            <a:r>
              <a:rPr lang="en-US" sz="1600" dirty="0" smtClean="0"/>
              <a:t> </a:t>
            </a:r>
            <a:br>
              <a:rPr lang="en-US" sz="1600" dirty="0" smtClean="0"/>
            </a:br>
            <a:endParaRPr lang="en-US" sz="16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1066800"/>
            <a:ext cx="3810000" cy="1015663"/>
          </a:xfrm>
          <a:prstGeom prst="rect">
            <a:avLst/>
          </a:prstGeom>
          <a:noFill/>
        </p:spPr>
        <p:txBody>
          <a:bodyPr wrap="square" rtlCol="0">
            <a:spAutoFit/>
          </a:bodyPr>
          <a:lstStyle/>
          <a:p>
            <a:r>
              <a:rPr lang="en-US" b="1" dirty="0" smtClean="0">
                <a:latin typeface="Curlz MT" pitchFamily="82" charset="0"/>
              </a:rPr>
              <a:t>             </a:t>
            </a:r>
            <a:r>
              <a:rPr lang="en-US" sz="6000" b="1" dirty="0" smtClean="0">
                <a:solidFill>
                  <a:srgbClr val="FF0000"/>
                </a:solidFill>
                <a:latin typeface="Colonna MT" pitchFamily="82" charset="0"/>
              </a:rPr>
              <a:t>Thanks</a:t>
            </a:r>
            <a:r>
              <a:rPr lang="en-US" sz="3600" b="1" dirty="0" smtClean="0">
                <a:solidFill>
                  <a:srgbClr val="FF0000"/>
                </a:solidFill>
                <a:latin typeface="Colonna MT" pitchFamily="82" charset="0"/>
              </a:rPr>
              <a:t> </a:t>
            </a:r>
            <a:r>
              <a:rPr lang="en-US" sz="3600" b="1" dirty="0" smtClean="0">
                <a:latin typeface="Colonna MT" pitchFamily="82" charset="0"/>
              </a:rPr>
              <a:t> </a:t>
            </a:r>
            <a:endParaRPr lang="en-US" sz="3600" b="1" dirty="0">
              <a:latin typeface="Colonna MT" pitchFamily="82" charset="0"/>
            </a:endParaRPr>
          </a:p>
        </p:txBody>
      </p:sp>
      <p:pic>
        <p:nvPicPr>
          <p:cNvPr id="2050" name="Picture 2" descr="C:\Users\HP\Desktop\Cocoons.jpg"/>
          <p:cNvPicPr>
            <a:picLocks noChangeAspect="1" noChangeArrowheads="1"/>
          </p:cNvPicPr>
          <p:nvPr/>
        </p:nvPicPr>
        <p:blipFill>
          <a:blip r:embed="rId2"/>
          <a:srcRect/>
          <a:stretch>
            <a:fillRect/>
          </a:stretch>
        </p:blipFill>
        <p:spPr bwMode="auto">
          <a:xfrm>
            <a:off x="2057400" y="2057400"/>
            <a:ext cx="5587999" cy="3352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914399"/>
          </a:xfrm>
        </p:spPr>
        <p:txBody>
          <a:bodyPr>
            <a:normAutofit/>
          </a:bodyPr>
          <a:lstStyle/>
          <a:p>
            <a:r>
              <a:rPr lang="en-US" sz="2800" b="1" dirty="0" smtClean="0">
                <a:solidFill>
                  <a:srgbClr val="C00000"/>
                </a:solidFill>
              </a:rPr>
              <a:t>Identifying characters of </a:t>
            </a:r>
            <a:r>
              <a:rPr lang="en-US" sz="2800" b="1" i="1" dirty="0" err="1" smtClean="0">
                <a:solidFill>
                  <a:srgbClr val="C00000"/>
                </a:solidFill>
              </a:rPr>
              <a:t>Eisenia</a:t>
            </a:r>
            <a:r>
              <a:rPr lang="en-US" sz="2800" b="1" i="1" dirty="0" smtClean="0">
                <a:solidFill>
                  <a:srgbClr val="C00000"/>
                </a:solidFill>
              </a:rPr>
              <a:t> </a:t>
            </a:r>
            <a:r>
              <a:rPr lang="en-US" sz="2800" b="1" i="1" dirty="0" err="1" smtClean="0">
                <a:solidFill>
                  <a:srgbClr val="C00000"/>
                </a:solidFill>
              </a:rPr>
              <a:t>foetida</a:t>
            </a:r>
            <a:endParaRPr lang="en-US" sz="2800" b="1" i="1" dirty="0">
              <a:solidFill>
                <a:srgbClr val="C00000"/>
              </a:solidFill>
            </a:endParaRPr>
          </a:p>
        </p:txBody>
      </p:sp>
      <p:sp>
        <p:nvSpPr>
          <p:cNvPr id="3" name="Subtitle 2"/>
          <p:cNvSpPr>
            <a:spLocks noGrp="1"/>
          </p:cNvSpPr>
          <p:nvPr>
            <p:ph type="subTitle" idx="1"/>
          </p:nvPr>
        </p:nvSpPr>
        <p:spPr>
          <a:xfrm>
            <a:off x="685800" y="1676400"/>
            <a:ext cx="7772400" cy="4572000"/>
          </a:xfrm>
        </p:spPr>
        <p:txBody>
          <a:bodyPr>
            <a:normAutofit/>
          </a:bodyPr>
          <a:lstStyle/>
          <a:p>
            <a:pPr algn="l">
              <a:spcBef>
                <a:spcPts val="600"/>
              </a:spcBef>
              <a:spcAft>
                <a:spcPts val="600"/>
              </a:spcAft>
              <a:buFont typeface="Wingdings" pitchFamily="2" charset="2"/>
              <a:buChar char="v"/>
            </a:pPr>
            <a:r>
              <a:rPr lang="en-US" sz="2100" b="1" dirty="0" smtClean="0">
                <a:solidFill>
                  <a:srgbClr val="002060"/>
                </a:solidFill>
              </a:rPr>
              <a:t>It is commonly known as red/manure/wriggler worm, etc.</a:t>
            </a:r>
          </a:p>
          <a:p>
            <a:pPr algn="l">
              <a:spcBef>
                <a:spcPts val="600"/>
              </a:spcBef>
              <a:spcAft>
                <a:spcPts val="600"/>
              </a:spcAft>
              <a:buFont typeface="Wingdings" pitchFamily="2" charset="2"/>
              <a:buChar char="v"/>
            </a:pPr>
            <a:r>
              <a:rPr lang="en-US" sz="2100" b="1" dirty="0" smtClean="0">
                <a:solidFill>
                  <a:srgbClr val="002060"/>
                </a:solidFill>
              </a:rPr>
              <a:t>It is about 3-4 inches long.</a:t>
            </a:r>
          </a:p>
          <a:p>
            <a:pPr algn="l">
              <a:spcBef>
                <a:spcPts val="600"/>
              </a:spcBef>
              <a:spcAft>
                <a:spcPts val="600"/>
              </a:spcAft>
              <a:buFont typeface="Wingdings" pitchFamily="2" charset="2"/>
              <a:buChar char="v"/>
            </a:pPr>
            <a:r>
              <a:rPr lang="en-US" sz="2100" b="1" dirty="0" smtClean="0">
                <a:solidFill>
                  <a:srgbClr val="002060"/>
                </a:solidFill>
              </a:rPr>
              <a:t>It has alternating prominent bands of darker and lighter red. </a:t>
            </a:r>
          </a:p>
          <a:p>
            <a:pPr algn="l">
              <a:spcBef>
                <a:spcPts val="600"/>
              </a:spcBef>
              <a:spcAft>
                <a:spcPts val="600"/>
              </a:spcAft>
            </a:pPr>
            <a:r>
              <a:rPr lang="en-US" sz="2100" b="1" dirty="0" smtClean="0">
                <a:solidFill>
                  <a:srgbClr val="002060"/>
                </a:solidFill>
              </a:rPr>
              <a:t>    This </a:t>
            </a:r>
            <a:r>
              <a:rPr lang="en-US" sz="2100" b="1" dirty="0" err="1" smtClean="0">
                <a:solidFill>
                  <a:srgbClr val="002060"/>
                </a:solidFill>
              </a:rPr>
              <a:t>colouration</a:t>
            </a:r>
            <a:r>
              <a:rPr lang="en-US" sz="2100" b="1" dirty="0" smtClean="0">
                <a:solidFill>
                  <a:srgbClr val="002060"/>
                </a:solidFill>
              </a:rPr>
              <a:t> is lighter between the bands.</a:t>
            </a:r>
          </a:p>
          <a:p>
            <a:pPr algn="l">
              <a:spcBef>
                <a:spcPts val="600"/>
              </a:spcBef>
              <a:spcAft>
                <a:spcPts val="600"/>
              </a:spcAft>
              <a:buFont typeface="Wingdings" pitchFamily="2" charset="2"/>
              <a:buChar char="v"/>
            </a:pPr>
            <a:r>
              <a:rPr lang="en-US" sz="2100" b="1" dirty="0" smtClean="0">
                <a:solidFill>
                  <a:srgbClr val="002060"/>
                </a:solidFill>
              </a:rPr>
              <a:t>It has a slightly flat bottom with the rest of the body being </a:t>
            </a:r>
          </a:p>
          <a:p>
            <a:pPr algn="l">
              <a:spcBef>
                <a:spcPts val="600"/>
              </a:spcBef>
              <a:spcAft>
                <a:spcPts val="600"/>
              </a:spcAft>
            </a:pPr>
            <a:r>
              <a:rPr lang="en-US" sz="2100" b="1" dirty="0" smtClean="0">
                <a:solidFill>
                  <a:srgbClr val="002060"/>
                </a:solidFill>
              </a:rPr>
              <a:t>     round.</a:t>
            </a:r>
          </a:p>
          <a:p>
            <a:pPr algn="l">
              <a:spcBef>
                <a:spcPts val="600"/>
              </a:spcBef>
              <a:spcAft>
                <a:spcPts val="600"/>
              </a:spcAft>
              <a:buFont typeface="Wingdings" pitchFamily="2" charset="2"/>
              <a:buChar char="v"/>
            </a:pPr>
            <a:r>
              <a:rPr lang="en-US" sz="2100" b="1" dirty="0" smtClean="0">
                <a:solidFill>
                  <a:srgbClr val="002060"/>
                </a:solidFill>
              </a:rPr>
              <a:t>The tail is sometimes a lighter colour often with yellow tip.</a:t>
            </a:r>
          </a:p>
          <a:p>
            <a:pPr algn="l">
              <a:spcBef>
                <a:spcPts val="600"/>
              </a:spcBef>
              <a:spcAft>
                <a:spcPts val="600"/>
              </a:spcAft>
              <a:buFont typeface="Wingdings" pitchFamily="2" charset="2"/>
              <a:buChar char="v"/>
            </a:pPr>
            <a:r>
              <a:rPr lang="en-US" sz="2100" b="1" dirty="0" smtClean="0">
                <a:solidFill>
                  <a:srgbClr val="002060"/>
                </a:solidFill>
              </a:rPr>
              <a:t>This </a:t>
            </a:r>
            <a:r>
              <a:rPr lang="en-US" sz="2100" b="1" dirty="0" err="1" smtClean="0">
                <a:solidFill>
                  <a:srgbClr val="002060"/>
                </a:solidFill>
              </a:rPr>
              <a:t>colouration</a:t>
            </a:r>
            <a:r>
              <a:rPr lang="en-US" sz="2100" b="1" dirty="0" smtClean="0">
                <a:solidFill>
                  <a:srgbClr val="002060"/>
                </a:solidFill>
              </a:rPr>
              <a:t> comes and goes depending upon what it is fed.</a:t>
            </a:r>
          </a:p>
          <a:p>
            <a:pPr algn="l">
              <a:spcBef>
                <a:spcPts val="600"/>
              </a:spcBef>
              <a:spcAft>
                <a:spcPts val="600"/>
              </a:spcAft>
              <a:buFont typeface="Wingdings" pitchFamily="2" charset="2"/>
              <a:buChar char="v"/>
            </a:pPr>
            <a:r>
              <a:rPr lang="en-US" sz="2100" b="1" dirty="0" smtClean="0">
                <a:solidFill>
                  <a:srgbClr val="002060"/>
                </a:solidFill>
              </a:rPr>
              <a:t>It stays near surface.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33600" y="533400"/>
            <a:ext cx="4343400" cy="523220"/>
          </a:xfrm>
          <a:prstGeom prst="rect">
            <a:avLst/>
          </a:prstGeom>
          <a:noFill/>
        </p:spPr>
        <p:txBody>
          <a:bodyPr wrap="square" rtlCol="0">
            <a:spAutoFit/>
          </a:bodyPr>
          <a:lstStyle/>
          <a:p>
            <a:pPr algn="ctr"/>
            <a:r>
              <a:rPr lang="en-US" sz="2800" b="1" dirty="0" smtClean="0">
                <a:solidFill>
                  <a:srgbClr val="C00000"/>
                </a:solidFill>
              </a:rPr>
              <a:t>Ecology of </a:t>
            </a:r>
            <a:r>
              <a:rPr lang="en-US" sz="2800" b="1" i="1" dirty="0" err="1" smtClean="0">
                <a:solidFill>
                  <a:srgbClr val="00B050"/>
                </a:solidFill>
              </a:rPr>
              <a:t>Eisenia</a:t>
            </a:r>
            <a:r>
              <a:rPr lang="en-US" sz="2800" b="1" i="1" dirty="0" smtClean="0">
                <a:solidFill>
                  <a:srgbClr val="00B050"/>
                </a:solidFill>
              </a:rPr>
              <a:t> </a:t>
            </a:r>
            <a:r>
              <a:rPr lang="en-US" sz="2800" b="1" i="1" dirty="0" err="1" smtClean="0">
                <a:solidFill>
                  <a:srgbClr val="00B050"/>
                </a:solidFill>
              </a:rPr>
              <a:t>foetida</a:t>
            </a:r>
            <a:r>
              <a:rPr lang="en-US" sz="2800" b="1" i="1" dirty="0" smtClean="0">
                <a:solidFill>
                  <a:srgbClr val="00B050"/>
                </a:solidFill>
              </a:rPr>
              <a:t> </a:t>
            </a:r>
            <a:endParaRPr lang="en-US" sz="2800" b="1" dirty="0">
              <a:solidFill>
                <a:srgbClr val="C00000"/>
              </a:solidFill>
            </a:endParaRPr>
          </a:p>
        </p:txBody>
      </p:sp>
      <p:sp>
        <p:nvSpPr>
          <p:cNvPr id="4" name="TextBox 3"/>
          <p:cNvSpPr txBox="1"/>
          <p:nvPr/>
        </p:nvSpPr>
        <p:spPr>
          <a:xfrm>
            <a:off x="1143000" y="1447801"/>
            <a:ext cx="7239000" cy="4619854"/>
          </a:xfrm>
          <a:prstGeom prst="rect">
            <a:avLst/>
          </a:prstGeom>
          <a:noFill/>
        </p:spPr>
        <p:txBody>
          <a:bodyPr wrap="square" rtlCol="0">
            <a:spAutoFit/>
          </a:bodyPr>
          <a:lstStyle/>
          <a:p>
            <a:pPr>
              <a:lnSpc>
                <a:spcPct val="150000"/>
              </a:lnSpc>
              <a:buFont typeface="Arial" charset="0"/>
              <a:buChar char="•"/>
            </a:pPr>
            <a:r>
              <a:rPr lang="en-US" b="1" dirty="0" smtClean="0"/>
              <a:t> </a:t>
            </a:r>
            <a:r>
              <a:rPr lang="en-US" b="1" dirty="0" smtClean="0">
                <a:solidFill>
                  <a:srgbClr val="7030A0"/>
                </a:solidFill>
              </a:rPr>
              <a:t>It is burrowing in nature.</a:t>
            </a:r>
          </a:p>
          <a:p>
            <a:pPr>
              <a:lnSpc>
                <a:spcPct val="150000"/>
              </a:lnSpc>
              <a:buFont typeface="Arial" charset="0"/>
              <a:buChar char="•"/>
            </a:pPr>
            <a:r>
              <a:rPr lang="en-US" b="1" dirty="0" smtClean="0">
                <a:solidFill>
                  <a:srgbClr val="7030A0"/>
                </a:solidFill>
              </a:rPr>
              <a:t> It makes burrow by its anterior pointed end and by swallowing moist   </a:t>
            </a:r>
          </a:p>
          <a:p>
            <a:pPr>
              <a:lnSpc>
                <a:spcPct val="150000"/>
              </a:lnSpc>
            </a:pPr>
            <a:r>
              <a:rPr lang="en-US" b="1" dirty="0" smtClean="0">
                <a:solidFill>
                  <a:srgbClr val="7030A0"/>
                </a:solidFill>
              </a:rPr>
              <a:t>   soil with sucking action of pharynx.</a:t>
            </a:r>
          </a:p>
          <a:p>
            <a:pPr>
              <a:lnSpc>
                <a:spcPct val="150000"/>
              </a:lnSpc>
              <a:buFont typeface="Arial" charset="0"/>
              <a:buChar char="•"/>
            </a:pPr>
            <a:r>
              <a:rPr lang="en-US" b="1" dirty="0" smtClean="0">
                <a:solidFill>
                  <a:srgbClr val="7030A0"/>
                </a:solidFill>
              </a:rPr>
              <a:t> It feeds on dead and decay organic matter present in the soil.</a:t>
            </a:r>
          </a:p>
          <a:p>
            <a:pPr>
              <a:lnSpc>
                <a:spcPct val="150000"/>
              </a:lnSpc>
              <a:buFont typeface="Arial" charset="0"/>
              <a:buChar char="•"/>
            </a:pPr>
            <a:r>
              <a:rPr lang="en-US" b="1" dirty="0" smtClean="0">
                <a:solidFill>
                  <a:srgbClr val="7030A0"/>
                </a:solidFill>
              </a:rPr>
              <a:t> Undigested food is egested out as worm castings  or vermicompost.</a:t>
            </a:r>
          </a:p>
          <a:p>
            <a:pPr>
              <a:lnSpc>
                <a:spcPct val="150000"/>
              </a:lnSpc>
              <a:buFont typeface="Arial" charset="0"/>
              <a:buChar char="•"/>
            </a:pPr>
            <a:r>
              <a:rPr lang="en-US" b="1" dirty="0" smtClean="0">
                <a:solidFill>
                  <a:srgbClr val="7030A0"/>
                </a:solidFill>
              </a:rPr>
              <a:t> It is photonegative and geopositive.</a:t>
            </a:r>
          </a:p>
          <a:p>
            <a:pPr>
              <a:lnSpc>
                <a:spcPct val="150000"/>
              </a:lnSpc>
              <a:buFont typeface="Arial" charset="0"/>
              <a:buChar char="•"/>
            </a:pPr>
            <a:r>
              <a:rPr lang="en-US" b="1" dirty="0" smtClean="0">
                <a:solidFill>
                  <a:srgbClr val="7030A0"/>
                </a:solidFill>
              </a:rPr>
              <a:t> It requires 20-30˚C temperature, 12-30 % moisture, 6.5 pH and well </a:t>
            </a:r>
          </a:p>
          <a:p>
            <a:pPr>
              <a:lnSpc>
                <a:spcPct val="150000"/>
              </a:lnSpc>
            </a:pPr>
            <a:r>
              <a:rPr lang="en-US" b="1" dirty="0" smtClean="0">
                <a:solidFill>
                  <a:srgbClr val="7030A0"/>
                </a:solidFill>
              </a:rPr>
              <a:t>  aerated soil for its efficient work.</a:t>
            </a:r>
          </a:p>
          <a:p>
            <a:pPr>
              <a:lnSpc>
                <a:spcPct val="150000"/>
              </a:lnSpc>
              <a:buFont typeface="Arial" charset="0"/>
              <a:buChar char="•"/>
            </a:pPr>
            <a:r>
              <a:rPr lang="en-US" b="1" dirty="0" smtClean="0">
                <a:solidFill>
                  <a:srgbClr val="7030A0"/>
                </a:solidFill>
              </a:rPr>
              <a:t> Life span is about 70 days.</a:t>
            </a:r>
          </a:p>
          <a:p>
            <a:pPr>
              <a:lnSpc>
                <a:spcPct val="150000"/>
              </a:lnSpc>
              <a:buFont typeface="Arial" charset="0"/>
              <a:buChar char="•"/>
            </a:pPr>
            <a:r>
              <a:rPr lang="en-US" b="1" dirty="0" smtClean="0">
                <a:solidFill>
                  <a:srgbClr val="7030A0"/>
                </a:solidFill>
              </a:rPr>
              <a:t> Growth is faster than other manure worms.</a:t>
            </a:r>
          </a:p>
          <a:p>
            <a:pPr>
              <a:lnSpc>
                <a:spcPct val="150000"/>
              </a:lnSpc>
            </a:pP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533400"/>
            <a:ext cx="6857999" cy="523220"/>
          </a:xfrm>
          <a:prstGeom prst="rect">
            <a:avLst/>
          </a:prstGeom>
        </p:spPr>
        <p:txBody>
          <a:bodyPr wrap="square">
            <a:spAutoFit/>
          </a:bodyPr>
          <a:lstStyle/>
          <a:p>
            <a:pPr algn="ctr"/>
            <a:r>
              <a:rPr lang="en-US" sz="2800" b="1" dirty="0" smtClean="0">
                <a:solidFill>
                  <a:srgbClr val="C00000"/>
                </a:solidFill>
              </a:rPr>
              <a:t>Efficiency of </a:t>
            </a:r>
            <a:r>
              <a:rPr lang="en-US" sz="2800" b="1" i="1" dirty="0" err="1" smtClean="0">
                <a:solidFill>
                  <a:srgbClr val="00B050"/>
                </a:solidFill>
              </a:rPr>
              <a:t>Eisenia</a:t>
            </a:r>
            <a:r>
              <a:rPr lang="en-US" sz="2800" b="1" i="1" dirty="0" smtClean="0">
                <a:solidFill>
                  <a:srgbClr val="00B050"/>
                </a:solidFill>
              </a:rPr>
              <a:t> </a:t>
            </a:r>
            <a:r>
              <a:rPr lang="en-US" sz="2800" b="1" i="1" dirty="0" err="1" smtClean="0">
                <a:solidFill>
                  <a:srgbClr val="00B050"/>
                </a:solidFill>
              </a:rPr>
              <a:t>foetida</a:t>
            </a:r>
            <a:r>
              <a:rPr lang="en-US" sz="2800" b="1" i="1" dirty="0" smtClean="0">
                <a:solidFill>
                  <a:srgbClr val="00B050"/>
                </a:solidFill>
              </a:rPr>
              <a:t> </a:t>
            </a:r>
            <a:endParaRPr lang="en-US" sz="2800" b="1" dirty="0" smtClean="0">
              <a:solidFill>
                <a:srgbClr val="C00000"/>
              </a:solidFill>
            </a:endParaRPr>
          </a:p>
        </p:txBody>
      </p:sp>
      <p:sp>
        <p:nvSpPr>
          <p:cNvPr id="3" name="Rectangle 2"/>
          <p:cNvSpPr/>
          <p:nvPr/>
        </p:nvSpPr>
        <p:spPr>
          <a:xfrm>
            <a:off x="1219200" y="1447800"/>
            <a:ext cx="6324600" cy="4939814"/>
          </a:xfrm>
          <a:prstGeom prst="rect">
            <a:avLst/>
          </a:prstGeom>
        </p:spPr>
        <p:txBody>
          <a:bodyPr wrap="square">
            <a:spAutoFit/>
          </a:bodyPr>
          <a:lstStyle/>
          <a:p>
            <a:pPr marL="342900" indent="-342900">
              <a:lnSpc>
                <a:spcPct val="150000"/>
              </a:lnSpc>
              <a:buFont typeface="Wingdings" pitchFamily="2" charset="2"/>
              <a:buChar char="Ø"/>
            </a:pPr>
            <a:r>
              <a:rPr lang="en-US" b="1" dirty="0" smtClean="0">
                <a:solidFill>
                  <a:srgbClr val="0070C0"/>
                </a:solidFill>
              </a:rPr>
              <a:t>Most widely used earthworm in </a:t>
            </a:r>
            <a:r>
              <a:rPr lang="en-US" b="1" dirty="0" err="1" smtClean="0">
                <a:solidFill>
                  <a:srgbClr val="0070C0"/>
                </a:solidFill>
              </a:rPr>
              <a:t>vermicomposting</a:t>
            </a:r>
            <a:r>
              <a:rPr lang="en-US" b="1" dirty="0" smtClean="0">
                <a:solidFill>
                  <a:srgbClr val="0070C0"/>
                </a:solidFill>
              </a:rPr>
              <a:t>.</a:t>
            </a:r>
          </a:p>
          <a:p>
            <a:pPr marL="342900" indent="-342900">
              <a:lnSpc>
                <a:spcPct val="150000"/>
              </a:lnSpc>
              <a:buFont typeface="Wingdings" pitchFamily="2" charset="2"/>
              <a:buChar char="Ø"/>
            </a:pPr>
            <a:r>
              <a:rPr lang="en-US" b="1" dirty="0" smtClean="0">
                <a:solidFill>
                  <a:srgbClr val="0070C0"/>
                </a:solidFill>
              </a:rPr>
              <a:t>It is quite hardy and can tolerate wide variation of temperature and humidity.</a:t>
            </a:r>
          </a:p>
          <a:p>
            <a:pPr marL="342900" indent="-342900">
              <a:lnSpc>
                <a:spcPct val="150000"/>
              </a:lnSpc>
              <a:buFont typeface="Wingdings" pitchFamily="2" charset="2"/>
              <a:buChar char="Ø"/>
            </a:pPr>
            <a:r>
              <a:rPr lang="en-US" b="1" dirty="0" smtClean="0">
                <a:solidFill>
                  <a:srgbClr val="0070C0"/>
                </a:solidFill>
              </a:rPr>
              <a:t>It also survives on wide variety of degradable organic wastes.</a:t>
            </a:r>
          </a:p>
          <a:p>
            <a:pPr marL="342900" indent="-342900">
              <a:lnSpc>
                <a:spcPct val="150000"/>
              </a:lnSpc>
              <a:buFont typeface="Wingdings" pitchFamily="2" charset="2"/>
              <a:buChar char="Ø"/>
            </a:pPr>
            <a:r>
              <a:rPr lang="en-US" b="1" dirty="0" smtClean="0">
                <a:solidFill>
                  <a:srgbClr val="0070C0"/>
                </a:solidFill>
              </a:rPr>
              <a:t>It grows and reproduce faster.</a:t>
            </a:r>
          </a:p>
          <a:p>
            <a:pPr marL="342900" indent="-342900">
              <a:lnSpc>
                <a:spcPct val="150000"/>
              </a:lnSpc>
              <a:buFont typeface="Wingdings" pitchFamily="2" charset="2"/>
              <a:buChar char="Ø"/>
            </a:pPr>
            <a:r>
              <a:rPr lang="en-US" b="1" dirty="0" smtClean="0">
                <a:solidFill>
                  <a:srgbClr val="0070C0"/>
                </a:solidFill>
              </a:rPr>
              <a:t>It attains reproduction capability within 30-40 days.</a:t>
            </a:r>
          </a:p>
          <a:p>
            <a:pPr marL="342900" indent="-342900">
              <a:lnSpc>
                <a:spcPct val="150000"/>
              </a:lnSpc>
              <a:buFont typeface="Wingdings" pitchFamily="2" charset="2"/>
              <a:buChar char="Ø"/>
            </a:pPr>
            <a:r>
              <a:rPr lang="en-US" b="1" dirty="0" smtClean="0">
                <a:solidFill>
                  <a:srgbClr val="0070C0"/>
                </a:solidFill>
              </a:rPr>
              <a:t>It can produce 2-3 cocoons /weak. Each cocoon hatches in 20-25 days and emerges  2-4 individuals, and number of individuals may increase up to 30 times.</a:t>
            </a:r>
          </a:p>
          <a:p>
            <a:pPr marL="342900" indent="-342900">
              <a:lnSpc>
                <a:spcPct val="150000"/>
              </a:lnSpc>
              <a:buFont typeface="Wingdings" pitchFamily="2" charset="2"/>
              <a:buChar char="Ø"/>
            </a:pPr>
            <a:r>
              <a:rPr lang="en-US" b="1" dirty="0" smtClean="0">
                <a:solidFill>
                  <a:srgbClr val="0070C0"/>
                </a:solidFill>
              </a:rPr>
              <a:t>One adult can produce 250 worms.</a:t>
            </a:r>
          </a:p>
          <a:p>
            <a:pPr marL="342900" indent="-342900">
              <a:lnSpc>
                <a:spcPct val="150000"/>
              </a:lnSpc>
              <a:buFont typeface="Wingdings" pitchFamily="2" charset="2"/>
              <a:buChar char="Ø"/>
            </a:pPr>
            <a:r>
              <a:rPr lang="en-US" b="1" dirty="0" smtClean="0">
                <a:solidFill>
                  <a:srgbClr val="0070C0"/>
                </a:solidFill>
              </a:rPr>
              <a:t>Cast production is about 4-7 mg/worm/day.</a:t>
            </a:r>
          </a:p>
          <a:p>
            <a:pPr marL="342900" indent="-342900"/>
            <a:endParaRPr lang="en-US" b="1" dirty="0" smtClean="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Morphology of Earthworm.jpg"/>
          <p:cNvPicPr>
            <a:picLocks noChangeAspect="1" noChangeArrowheads="1"/>
          </p:cNvPicPr>
          <p:nvPr/>
        </p:nvPicPr>
        <p:blipFill>
          <a:blip r:embed="rId2"/>
          <a:srcRect b="7576"/>
          <a:stretch>
            <a:fillRect/>
          </a:stretch>
        </p:blipFill>
        <p:spPr bwMode="auto">
          <a:xfrm>
            <a:off x="1143000" y="990600"/>
            <a:ext cx="6705600" cy="5029200"/>
          </a:xfrm>
          <a:prstGeom prst="rect">
            <a:avLst/>
          </a:prstGeom>
          <a:noFill/>
        </p:spPr>
      </p:pic>
      <p:sp>
        <p:nvSpPr>
          <p:cNvPr id="6" name="TextBox 5"/>
          <p:cNvSpPr txBox="1"/>
          <p:nvPr/>
        </p:nvSpPr>
        <p:spPr>
          <a:xfrm>
            <a:off x="1600200" y="5715000"/>
            <a:ext cx="6096000" cy="1200329"/>
          </a:xfrm>
          <a:prstGeom prst="rect">
            <a:avLst/>
          </a:prstGeom>
          <a:noFill/>
        </p:spPr>
        <p:txBody>
          <a:bodyPr wrap="square" rtlCol="0">
            <a:spAutoFit/>
          </a:bodyPr>
          <a:lstStyle/>
          <a:p>
            <a:pPr marL="342900" indent="-342900"/>
            <a:endParaRPr lang="en-US" dirty="0" smtClean="0"/>
          </a:p>
          <a:p>
            <a:pPr marL="342900" indent="-342900">
              <a:buAutoNum type="alphaLcPeriod"/>
            </a:pPr>
            <a:r>
              <a:rPr lang="en-US" b="1" dirty="0" smtClean="0"/>
              <a:t>Dorsal view    b. Ventral view  c. Peristomium and mouth</a:t>
            </a:r>
          </a:p>
          <a:p>
            <a:pPr marL="342900" indent="-342900"/>
            <a:endParaRPr lang="en-US" dirty="0" smtClean="0"/>
          </a:p>
          <a:p>
            <a:pPr marL="342900" indent="-342900"/>
            <a:endParaRPr lang="en-US" dirty="0"/>
          </a:p>
        </p:txBody>
      </p:sp>
      <p:sp>
        <p:nvSpPr>
          <p:cNvPr id="4" name="TextBox 3"/>
          <p:cNvSpPr txBox="1"/>
          <p:nvPr/>
        </p:nvSpPr>
        <p:spPr>
          <a:xfrm>
            <a:off x="2286000" y="381000"/>
            <a:ext cx="4953000" cy="523220"/>
          </a:xfrm>
          <a:prstGeom prst="rect">
            <a:avLst/>
          </a:prstGeom>
          <a:noFill/>
        </p:spPr>
        <p:txBody>
          <a:bodyPr wrap="square" rtlCol="0">
            <a:spAutoFit/>
          </a:bodyPr>
          <a:lstStyle/>
          <a:p>
            <a:r>
              <a:rPr lang="en-US" dirty="0" smtClean="0"/>
              <a:t> </a:t>
            </a:r>
            <a:r>
              <a:rPr lang="en-US" sz="2800" b="1" dirty="0" smtClean="0">
                <a:solidFill>
                  <a:srgbClr val="FF0000"/>
                </a:solidFill>
              </a:rPr>
              <a:t>Morphology of </a:t>
            </a:r>
            <a:r>
              <a:rPr lang="en-US" sz="2800" b="1" i="1" dirty="0" err="1" smtClean="0">
                <a:solidFill>
                  <a:srgbClr val="00B050"/>
                </a:solidFill>
              </a:rPr>
              <a:t>Eisenia</a:t>
            </a:r>
            <a:r>
              <a:rPr lang="en-US" sz="2800" b="1" i="1" dirty="0" smtClean="0">
                <a:solidFill>
                  <a:srgbClr val="00B050"/>
                </a:solidFill>
              </a:rPr>
              <a:t> </a:t>
            </a:r>
            <a:r>
              <a:rPr lang="en-US" sz="2800" b="1" i="1" dirty="0" err="1" smtClean="0">
                <a:solidFill>
                  <a:srgbClr val="00B050"/>
                </a:solidFill>
              </a:rPr>
              <a:t>foetida</a:t>
            </a:r>
            <a:r>
              <a:rPr lang="en-US" sz="2800" b="1" i="1" dirty="0" smtClean="0">
                <a:solidFill>
                  <a:srgbClr val="00B050"/>
                </a:solidFill>
              </a:rPr>
              <a:t> </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399"/>
            <a:ext cx="9144000" cy="7030998"/>
          </a:xfrm>
          <a:prstGeom prst="rect">
            <a:avLst/>
          </a:prstGeom>
          <a:noFill/>
        </p:spPr>
        <p:txBody>
          <a:bodyPr wrap="square" rtlCol="0">
            <a:spAutoFit/>
          </a:bodyPr>
          <a:lstStyle/>
          <a:p>
            <a:pPr algn="ctr"/>
            <a:r>
              <a:rPr lang="en-US" sz="2800" b="1" dirty="0" smtClean="0"/>
              <a:t>  </a:t>
            </a:r>
            <a:endParaRPr lang="en-US" sz="2800" b="1" dirty="0" smtClean="0">
              <a:solidFill>
                <a:srgbClr val="FF0000"/>
              </a:solidFill>
            </a:endParaRPr>
          </a:p>
          <a:p>
            <a:pPr>
              <a:buFont typeface="Arial" pitchFamily="34" charset="0"/>
              <a:buChar char="•"/>
            </a:pPr>
            <a:r>
              <a:rPr lang="en-US" sz="2000" b="1" dirty="0" smtClean="0">
                <a:solidFill>
                  <a:srgbClr val="C00000"/>
                </a:solidFill>
              </a:rPr>
              <a:t> Shape and Size: </a:t>
            </a:r>
            <a:r>
              <a:rPr lang="en-US" b="1" dirty="0" smtClean="0"/>
              <a:t>Bisymmetrical, cylidrically elongated, about 15 cm long and 1.5 cm in width.</a:t>
            </a:r>
          </a:p>
          <a:p>
            <a:pPr>
              <a:buFont typeface="Arial" pitchFamily="34" charset="0"/>
              <a:buChar char="•"/>
            </a:pPr>
            <a:r>
              <a:rPr lang="en-US" sz="2000" b="1" dirty="0" smtClean="0">
                <a:solidFill>
                  <a:srgbClr val="C00000"/>
                </a:solidFill>
              </a:rPr>
              <a:t> Colour: </a:t>
            </a:r>
            <a:r>
              <a:rPr lang="en-US" b="1" dirty="0" smtClean="0"/>
              <a:t>Deep brown in colour due to porphyrin pigment which protects the body from bright sunlight.</a:t>
            </a:r>
          </a:p>
          <a:p>
            <a:pPr>
              <a:buFont typeface="Arial" pitchFamily="34" charset="0"/>
              <a:buChar char="•"/>
            </a:pPr>
            <a:r>
              <a:rPr lang="en-US" sz="2000" b="1" dirty="0" smtClean="0">
                <a:solidFill>
                  <a:srgbClr val="C00000"/>
                </a:solidFill>
              </a:rPr>
              <a:t> Segmentation: </a:t>
            </a:r>
            <a:r>
              <a:rPr lang="en-US" b="1" dirty="0" smtClean="0"/>
              <a:t>100-120 metameres.</a:t>
            </a:r>
          </a:p>
          <a:p>
            <a:pPr>
              <a:buFont typeface="Arial" charset="0"/>
              <a:buChar char="•"/>
            </a:pPr>
            <a:r>
              <a:rPr lang="en-US" sz="2000" b="1" dirty="0" smtClean="0">
                <a:solidFill>
                  <a:srgbClr val="C00000"/>
                </a:solidFill>
              </a:rPr>
              <a:t> Head: </a:t>
            </a:r>
            <a:r>
              <a:rPr lang="en-US" b="1" dirty="0" smtClean="0"/>
              <a:t>No distinct head, 1</a:t>
            </a:r>
            <a:r>
              <a:rPr lang="en-US" b="1" baseline="30000" dirty="0" smtClean="0"/>
              <a:t>st</a:t>
            </a:r>
            <a:r>
              <a:rPr lang="en-US" b="1" dirty="0" smtClean="0"/>
              <a:t> segment is peristomium which bears terminal and crescentic mouth covered with a muscular flap, prostomium.</a:t>
            </a:r>
          </a:p>
          <a:p>
            <a:pPr>
              <a:buFont typeface="Arial" charset="0"/>
              <a:buChar char="•"/>
            </a:pPr>
            <a:r>
              <a:rPr lang="en-US" sz="2000" b="1" dirty="0" smtClean="0">
                <a:solidFill>
                  <a:srgbClr val="C00000"/>
                </a:solidFill>
              </a:rPr>
              <a:t> Clitellum: </a:t>
            </a:r>
            <a:r>
              <a:rPr lang="en-US" b="1" dirty="0" smtClean="0"/>
              <a:t>Thick glandular band , surrounds 14</a:t>
            </a:r>
            <a:r>
              <a:rPr lang="en-US" b="1" baseline="30000" dirty="0" smtClean="0"/>
              <a:t>th</a:t>
            </a:r>
            <a:r>
              <a:rPr lang="en-US" b="1" dirty="0" smtClean="0"/>
              <a:t> to 16</a:t>
            </a:r>
            <a:r>
              <a:rPr lang="en-US" b="1" baseline="30000" dirty="0" smtClean="0"/>
              <a:t>th</a:t>
            </a:r>
            <a:r>
              <a:rPr lang="en-US" b="1" dirty="0" smtClean="0"/>
              <a:t> segments, secretes cocoon, divides body into three regions- pre-</a:t>
            </a:r>
            <a:r>
              <a:rPr lang="en-US" b="1" dirty="0" err="1" smtClean="0"/>
              <a:t>clitellar</a:t>
            </a:r>
            <a:r>
              <a:rPr lang="en-US" b="1" dirty="0" smtClean="0"/>
              <a:t>, </a:t>
            </a:r>
            <a:r>
              <a:rPr lang="en-US" b="1" dirty="0" err="1" smtClean="0"/>
              <a:t>clitellar</a:t>
            </a:r>
            <a:r>
              <a:rPr lang="en-US" b="1" dirty="0" smtClean="0"/>
              <a:t> and post-</a:t>
            </a:r>
            <a:r>
              <a:rPr lang="en-US" b="1" dirty="0" err="1" smtClean="0"/>
              <a:t>clitellar</a:t>
            </a:r>
            <a:r>
              <a:rPr lang="en-US" b="1" dirty="0" smtClean="0"/>
              <a:t>. </a:t>
            </a:r>
          </a:p>
          <a:p>
            <a:pPr>
              <a:buFont typeface="Arial" charset="0"/>
              <a:buChar char="•"/>
            </a:pPr>
            <a:r>
              <a:rPr lang="en-US" sz="2000" b="1" dirty="0" smtClean="0">
                <a:solidFill>
                  <a:srgbClr val="C00000"/>
                </a:solidFill>
              </a:rPr>
              <a:t> Setae: </a:t>
            </a:r>
            <a:r>
              <a:rPr lang="en-US" b="1" dirty="0" smtClean="0"/>
              <a:t>Chitinous and ‘S’ shaped locomotary organs, 80-120 setae present on mid ventral surface of each segment except peristomium, pygidium and clitellum.</a:t>
            </a:r>
          </a:p>
          <a:p>
            <a:pPr>
              <a:buFont typeface="Arial" charset="0"/>
              <a:buChar char="•"/>
            </a:pPr>
            <a:r>
              <a:rPr lang="en-US" sz="2000" b="1" dirty="0" smtClean="0">
                <a:solidFill>
                  <a:srgbClr val="C00000"/>
                </a:solidFill>
              </a:rPr>
              <a:t> Apertures: </a:t>
            </a:r>
            <a:r>
              <a:rPr lang="en-US" b="1" dirty="0" smtClean="0"/>
              <a:t>These are </a:t>
            </a:r>
            <a:r>
              <a:rPr lang="en-US" b="1" dirty="0" smtClean="0">
                <a:solidFill>
                  <a:srgbClr val="0070C0"/>
                </a:solidFill>
              </a:rPr>
              <a:t>mouth</a:t>
            </a:r>
            <a:r>
              <a:rPr lang="en-US" b="1" dirty="0" smtClean="0"/>
              <a:t> (1</a:t>
            </a:r>
            <a:r>
              <a:rPr lang="en-US" b="1" baseline="30000" dirty="0" smtClean="0"/>
              <a:t>st</a:t>
            </a:r>
            <a:r>
              <a:rPr lang="en-US" b="1" dirty="0" smtClean="0"/>
              <a:t> seg.), </a:t>
            </a:r>
            <a:r>
              <a:rPr lang="en-US" b="1" dirty="0" smtClean="0">
                <a:solidFill>
                  <a:srgbClr val="0070C0"/>
                </a:solidFill>
              </a:rPr>
              <a:t>anus</a:t>
            </a:r>
            <a:r>
              <a:rPr lang="en-US" b="1" dirty="0" smtClean="0"/>
              <a:t> (last seg.), </a:t>
            </a:r>
            <a:r>
              <a:rPr lang="en-US" b="1" dirty="0" smtClean="0">
                <a:solidFill>
                  <a:srgbClr val="0070C0"/>
                </a:solidFill>
              </a:rPr>
              <a:t>spermathecal pores </a:t>
            </a:r>
            <a:r>
              <a:rPr lang="en-US" b="1" dirty="0" smtClean="0"/>
              <a:t>(ventro-lateral of 5/6, 6/7, 7/8 and 8/9  segments), </a:t>
            </a:r>
            <a:r>
              <a:rPr lang="en-US" b="1" dirty="0" smtClean="0">
                <a:solidFill>
                  <a:srgbClr val="0070C0"/>
                </a:solidFill>
              </a:rPr>
              <a:t>female genital pore </a:t>
            </a:r>
            <a:r>
              <a:rPr lang="en-US" b="1" dirty="0" smtClean="0"/>
              <a:t>(mid-ventral of 14</a:t>
            </a:r>
            <a:r>
              <a:rPr lang="en-US" b="1" baseline="30000" dirty="0" smtClean="0"/>
              <a:t>th</a:t>
            </a:r>
            <a:r>
              <a:rPr lang="en-US" b="1" dirty="0" smtClean="0"/>
              <a:t> seg.), </a:t>
            </a:r>
            <a:r>
              <a:rPr lang="en-US" b="1" dirty="0" smtClean="0">
                <a:solidFill>
                  <a:srgbClr val="0070C0"/>
                </a:solidFill>
              </a:rPr>
              <a:t>male genital pores </a:t>
            </a:r>
            <a:r>
              <a:rPr lang="en-US" b="1" dirty="0" smtClean="0"/>
              <a:t>(one pair, ventro-lateral of 18</a:t>
            </a:r>
            <a:r>
              <a:rPr lang="en-US" b="1" baseline="30000" dirty="0" smtClean="0"/>
              <a:t>th</a:t>
            </a:r>
            <a:r>
              <a:rPr lang="en-US" b="1" dirty="0" smtClean="0"/>
              <a:t> segment), </a:t>
            </a:r>
            <a:r>
              <a:rPr lang="en-US" b="1" dirty="0" smtClean="0">
                <a:solidFill>
                  <a:srgbClr val="0070C0"/>
                </a:solidFill>
              </a:rPr>
              <a:t>nephridiopores </a:t>
            </a:r>
            <a:r>
              <a:rPr lang="en-US" b="1" dirty="0" smtClean="0"/>
              <a:t>scattered all over the body except first two segments and </a:t>
            </a:r>
            <a:r>
              <a:rPr lang="en-US" b="1" dirty="0" smtClean="0">
                <a:solidFill>
                  <a:srgbClr val="0070C0"/>
                </a:solidFill>
              </a:rPr>
              <a:t>dorsal pores </a:t>
            </a:r>
            <a:r>
              <a:rPr lang="en-US" b="1" dirty="0" smtClean="0"/>
              <a:t>which are openings of coelomic chambers, situated on mid-dorsal intersegmental groove behind 12</a:t>
            </a:r>
            <a:r>
              <a:rPr lang="en-US" b="1" baseline="30000" dirty="0" smtClean="0"/>
              <a:t>th</a:t>
            </a:r>
            <a:r>
              <a:rPr lang="en-US" b="1" dirty="0" smtClean="0"/>
              <a:t> segment.</a:t>
            </a:r>
          </a:p>
          <a:p>
            <a:pPr>
              <a:buFont typeface="Arial" pitchFamily="34" charset="0"/>
              <a:buChar char="•"/>
            </a:pPr>
            <a:r>
              <a:rPr lang="en-US" sz="2000" b="1" dirty="0" smtClean="0">
                <a:solidFill>
                  <a:srgbClr val="C00000"/>
                </a:solidFill>
              </a:rPr>
              <a:t> Genital Papillae</a:t>
            </a:r>
            <a:r>
              <a:rPr lang="en-US" sz="2400" b="1" dirty="0" smtClean="0">
                <a:solidFill>
                  <a:srgbClr val="C00000"/>
                </a:solidFill>
              </a:rPr>
              <a:t>: </a:t>
            </a:r>
            <a:r>
              <a:rPr lang="en-US" b="1" dirty="0" smtClean="0"/>
              <a:t>Two pairs, one pair each on ventro-lateral of 17</a:t>
            </a:r>
            <a:r>
              <a:rPr lang="en-US" b="1" baseline="30000" dirty="0" smtClean="0"/>
              <a:t>th</a:t>
            </a:r>
            <a:r>
              <a:rPr lang="en-US" b="1" dirty="0" smtClean="0"/>
              <a:t> and 19</a:t>
            </a:r>
            <a:r>
              <a:rPr lang="en-US" b="1" baseline="30000" dirty="0" smtClean="0"/>
              <a:t>th</a:t>
            </a:r>
            <a:r>
              <a:rPr lang="en-US" b="1" dirty="0" smtClean="0"/>
              <a:t> segment, provide grip during mating.</a:t>
            </a:r>
          </a:p>
          <a:p>
            <a:pPr>
              <a:buFont typeface="Arial" pitchFamily="34" charset="0"/>
              <a:buChar char="•"/>
            </a:pPr>
            <a:r>
              <a:rPr lang="en-US" b="1" dirty="0" smtClean="0">
                <a:solidFill>
                  <a:srgbClr val="C00000"/>
                </a:solidFill>
              </a:rPr>
              <a:t>Body wall: </a:t>
            </a:r>
            <a:r>
              <a:rPr lang="en-US" b="1" dirty="0" smtClean="0"/>
              <a:t>Thin covering, protects the body and secretes mucous, performs </a:t>
            </a:r>
            <a:r>
              <a:rPr lang="en-US" b="1" dirty="0" err="1" smtClean="0"/>
              <a:t>cutaneous</a:t>
            </a:r>
            <a:r>
              <a:rPr lang="en-US" b="1" dirty="0" smtClean="0"/>
              <a:t> respiration.</a:t>
            </a:r>
          </a:p>
          <a:p>
            <a:pPr>
              <a:buFont typeface="Arial" pitchFamily="34" charset="0"/>
              <a:buChar char="•"/>
            </a:pPr>
            <a:r>
              <a:rPr lang="en-US" b="1" dirty="0" smtClean="0">
                <a:solidFill>
                  <a:srgbClr val="C00000"/>
                </a:solidFill>
              </a:rPr>
              <a:t>Coelom:</a:t>
            </a:r>
            <a:r>
              <a:rPr lang="en-US" b="1" dirty="0" smtClean="0"/>
              <a:t> Septate eucoelom, filled with coelomic fluid which contains phagocytes, mucocytes, circular nucleated cells and chloragogen cells which protect the earthworm from pathogens.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533399"/>
          </a:xfrm>
        </p:spPr>
        <p:txBody>
          <a:bodyPr>
            <a:normAutofit/>
          </a:bodyPr>
          <a:lstStyle/>
          <a:p>
            <a:r>
              <a:rPr lang="en-US" sz="2800" b="1" dirty="0" err="1" smtClean="0">
                <a:solidFill>
                  <a:srgbClr val="C00000"/>
                </a:solidFill>
              </a:rPr>
              <a:t>Coelomic</a:t>
            </a:r>
            <a:r>
              <a:rPr lang="en-US" sz="2800" b="1" dirty="0" smtClean="0">
                <a:solidFill>
                  <a:srgbClr val="C00000"/>
                </a:solidFill>
              </a:rPr>
              <a:t> Fluid</a:t>
            </a:r>
            <a:endParaRPr lang="en-US" sz="2800" b="1" dirty="0">
              <a:solidFill>
                <a:srgbClr val="C00000"/>
              </a:solidFill>
            </a:endParaRPr>
          </a:p>
        </p:txBody>
      </p:sp>
      <p:sp>
        <p:nvSpPr>
          <p:cNvPr id="3" name="Subtitle 2"/>
          <p:cNvSpPr>
            <a:spLocks noGrp="1"/>
          </p:cNvSpPr>
          <p:nvPr>
            <p:ph type="subTitle" idx="1"/>
          </p:nvPr>
        </p:nvSpPr>
        <p:spPr>
          <a:xfrm>
            <a:off x="838200" y="533400"/>
            <a:ext cx="7543800" cy="6324600"/>
          </a:xfrm>
        </p:spPr>
        <p:txBody>
          <a:bodyPr>
            <a:noAutofit/>
          </a:bodyPr>
          <a:lstStyle/>
          <a:p>
            <a:pPr algn="l"/>
            <a:r>
              <a:rPr lang="en-US" sz="1800" b="1" dirty="0" smtClean="0">
                <a:solidFill>
                  <a:srgbClr val="00B050"/>
                </a:solidFill>
              </a:rPr>
              <a:t>Composition:</a:t>
            </a:r>
            <a:r>
              <a:rPr lang="en-US" sz="1800" b="1" dirty="0" smtClean="0">
                <a:solidFill>
                  <a:schemeClr val="tx1"/>
                </a:solidFill>
              </a:rPr>
              <a:t> The fluid inside the </a:t>
            </a:r>
            <a:r>
              <a:rPr lang="en-US" sz="1800" b="1" dirty="0" err="1" smtClean="0">
                <a:solidFill>
                  <a:schemeClr val="tx1"/>
                </a:solidFill>
              </a:rPr>
              <a:t>coelom</a:t>
            </a:r>
            <a:r>
              <a:rPr lang="en-US" sz="1800" b="1" dirty="0" smtClean="0">
                <a:solidFill>
                  <a:schemeClr val="tx1"/>
                </a:solidFill>
              </a:rPr>
              <a:t> is known as </a:t>
            </a:r>
            <a:r>
              <a:rPr lang="en-US" sz="1800" b="1" dirty="0" err="1" smtClean="0">
                <a:solidFill>
                  <a:schemeClr val="tx1"/>
                </a:solidFill>
              </a:rPr>
              <a:t>coelomic</a:t>
            </a:r>
            <a:r>
              <a:rPr lang="en-US" sz="1800" b="1" dirty="0" smtClean="0">
                <a:solidFill>
                  <a:schemeClr val="tx1"/>
                </a:solidFill>
              </a:rPr>
              <a:t> fluid. </a:t>
            </a:r>
          </a:p>
          <a:p>
            <a:pPr algn="l">
              <a:buFont typeface="Arial" pitchFamily="34" charset="0"/>
              <a:buChar char="•"/>
            </a:pPr>
            <a:r>
              <a:rPr lang="en-US" sz="1800" b="1" dirty="0" smtClean="0">
                <a:solidFill>
                  <a:schemeClr val="tx1"/>
                </a:solidFill>
              </a:rPr>
              <a:t>It is generally secreted by the earthworms for maintaining moisture to help </a:t>
            </a:r>
          </a:p>
          <a:p>
            <a:pPr algn="l"/>
            <a:r>
              <a:rPr lang="en-US" sz="1800" b="1" dirty="0" smtClean="0">
                <a:solidFill>
                  <a:schemeClr val="tx1"/>
                </a:solidFill>
              </a:rPr>
              <a:t>  their physiological activities like respiration. </a:t>
            </a:r>
          </a:p>
          <a:p>
            <a:pPr algn="l">
              <a:buFont typeface="Arial" pitchFamily="34" charset="0"/>
              <a:buChar char="•"/>
            </a:pPr>
            <a:r>
              <a:rPr lang="en-US" sz="1800" b="1" dirty="0" smtClean="0">
                <a:solidFill>
                  <a:schemeClr val="tx1"/>
                </a:solidFill>
              </a:rPr>
              <a:t>It consists of watery matrix, the plasma and a large number of </a:t>
            </a:r>
            <a:r>
              <a:rPr lang="en-US" sz="1800" b="1" dirty="0" err="1" smtClean="0">
                <a:solidFill>
                  <a:schemeClr val="tx1"/>
                </a:solidFill>
              </a:rPr>
              <a:t>coelomocytes</a:t>
            </a:r>
            <a:r>
              <a:rPr lang="en-US" sz="1800" b="1" dirty="0" smtClean="0">
                <a:solidFill>
                  <a:schemeClr val="tx1"/>
                </a:solidFill>
              </a:rPr>
              <a:t>. </a:t>
            </a:r>
          </a:p>
          <a:p>
            <a:pPr algn="l"/>
            <a:r>
              <a:rPr lang="en-US" sz="1800" b="1" dirty="0" smtClean="0">
                <a:solidFill>
                  <a:schemeClr val="tx1"/>
                </a:solidFill>
              </a:rPr>
              <a:t>  These </a:t>
            </a:r>
            <a:r>
              <a:rPr lang="en-US" sz="1800" b="1" dirty="0" err="1" smtClean="0">
                <a:solidFill>
                  <a:schemeClr val="tx1"/>
                </a:solidFill>
              </a:rPr>
              <a:t>coelomocytes</a:t>
            </a:r>
            <a:r>
              <a:rPr lang="en-US" sz="1800" b="1" dirty="0" smtClean="0">
                <a:solidFill>
                  <a:schemeClr val="tx1"/>
                </a:solidFill>
              </a:rPr>
              <a:t> play a very important role in building innate immunity                          </a:t>
            </a:r>
          </a:p>
          <a:p>
            <a:pPr algn="l"/>
            <a:r>
              <a:rPr lang="en-US" sz="1800" b="1" dirty="0" smtClean="0">
                <a:solidFill>
                  <a:schemeClr val="tx1"/>
                </a:solidFill>
              </a:rPr>
              <a:t>  of earthworms, are differentiated into four different types of immune cells </a:t>
            </a:r>
          </a:p>
          <a:p>
            <a:pPr algn="l"/>
            <a:r>
              <a:rPr lang="en-US" sz="1800" b="1" dirty="0" smtClean="0">
                <a:solidFill>
                  <a:schemeClr val="tx1"/>
                </a:solidFill>
              </a:rPr>
              <a:t>  such as </a:t>
            </a:r>
            <a:r>
              <a:rPr lang="en-US" sz="1800" b="1" dirty="0" err="1" smtClean="0">
                <a:solidFill>
                  <a:schemeClr val="tx1"/>
                </a:solidFill>
              </a:rPr>
              <a:t>amoebocytes</a:t>
            </a:r>
            <a:r>
              <a:rPr lang="en-US" sz="1800" b="1" dirty="0" smtClean="0">
                <a:solidFill>
                  <a:schemeClr val="tx1"/>
                </a:solidFill>
              </a:rPr>
              <a:t>, </a:t>
            </a:r>
            <a:r>
              <a:rPr lang="en-US" sz="1800" b="1" dirty="0" err="1" smtClean="0">
                <a:solidFill>
                  <a:schemeClr val="tx1"/>
                </a:solidFill>
              </a:rPr>
              <a:t>mucocytes</a:t>
            </a:r>
            <a:r>
              <a:rPr lang="en-US" sz="1800" b="1" dirty="0" smtClean="0">
                <a:solidFill>
                  <a:schemeClr val="tx1"/>
                </a:solidFill>
              </a:rPr>
              <a:t>, circular cells and </a:t>
            </a:r>
            <a:r>
              <a:rPr lang="en-US" sz="1800" b="1" dirty="0" err="1" smtClean="0">
                <a:solidFill>
                  <a:schemeClr val="tx1"/>
                </a:solidFill>
              </a:rPr>
              <a:t>chloragogen</a:t>
            </a:r>
            <a:r>
              <a:rPr lang="en-US" sz="1800" b="1" dirty="0" smtClean="0">
                <a:solidFill>
                  <a:schemeClr val="tx1"/>
                </a:solidFill>
              </a:rPr>
              <a:t> cells, which </a:t>
            </a:r>
          </a:p>
          <a:p>
            <a:pPr algn="l"/>
            <a:r>
              <a:rPr lang="en-US" sz="1800" b="1" dirty="0" smtClean="0">
                <a:solidFill>
                  <a:schemeClr val="tx1"/>
                </a:solidFill>
              </a:rPr>
              <a:t>  have different shape, size and have wide variety of functions.     </a:t>
            </a:r>
          </a:p>
          <a:p>
            <a:pPr algn="l">
              <a:buFont typeface="Arial" pitchFamily="34" charset="0"/>
              <a:buChar char="•"/>
            </a:pPr>
            <a:r>
              <a:rPr lang="en-US" sz="1800" b="1" dirty="0" smtClean="0">
                <a:solidFill>
                  <a:schemeClr val="tx1"/>
                </a:solidFill>
              </a:rPr>
              <a:t>It contains minerals like n</a:t>
            </a:r>
            <a:r>
              <a:rPr lang="en-IN" sz="1800" b="1" dirty="0" err="1" smtClean="0">
                <a:solidFill>
                  <a:schemeClr val="tx1"/>
                </a:solidFill>
              </a:rPr>
              <a:t>itrogen</a:t>
            </a:r>
            <a:r>
              <a:rPr lang="en-IN" sz="1800" b="1" dirty="0" smtClean="0">
                <a:solidFill>
                  <a:schemeClr val="tx1"/>
                </a:solidFill>
              </a:rPr>
              <a:t>, phosphorous, potassium, sodium, calcium,  </a:t>
            </a:r>
          </a:p>
          <a:p>
            <a:pPr algn="l"/>
            <a:r>
              <a:rPr lang="en-IN" sz="1800" b="1" dirty="0" smtClean="0">
                <a:solidFill>
                  <a:schemeClr val="tx1"/>
                </a:solidFill>
              </a:rPr>
              <a:t>  copper, iron, magnesium, manganese, zinc, etc.</a:t>
            </a:r>
          </a:p>
          <a:p>
            <a:pPr algn="l">
              <a:buFont typeface="Arial" pitchFamily="34" charset="0"/>
              <a:buChar char="•"/>
            </a:pPr>
            <a:r>
              <a:rPr lang="en-IN" sz="1800" b="1" dirty="0" smtClean="0">
                <a:solidFill>
                  <a:schemeClr val="tx1"/>
                </a:solidFill>
              </a:rPr>
              <a:t> It also contains e</a:t>
            </a:r>
            <a:r>
              <a:rPr lang="en-IN" sz="1800" b="1" dirty="0" smtClean="0">
                <a:solidFill>
                  <a:schemeClr val="tx1"/>
                </a:solidFill>
                <a:latin typeface="Times New Roman" pitchFamily="18" charset="0"/>
                <a:cs typeface="Times New Roman" pitchFamily="18" charset="0"/>
              </a:rPr>
              <a:t>nzymes, hormones, vitamins, growth hormones, </a:t>
            </a:r>
          </a:p>
          <a:p>
            <a:pPr algn="l"/>
            <a:r>
              <a:rPr lang="en-IN" sz="1800" b="1" dirty="0" smtClean="0">
                <a:solidFill>
                  <a:schemeClr val="tx1"/>
                </a:solidFill>
                <a:latin typeface="Times New Roman" pitchFamily="18" charset="0"/>
                <a:cs typeface="Times New Roman" pitchFamily="18" charset="0"/>
              </a:rPr>
              <a:t>  antibiotics, </a:t>
            </a:r>
            <a:r>
              <a:rPr lang="en-IN" sz="1800" b="1" dirty="0" err="1" smtClean="0">
                <a:solidFill>
                  <a:schemeClr val="tx1"/>
                </a:solidFill>
                <a:latin typeface="Times New Roman" pitchFamily="18" charset="0"/>
                <a:cs typeface="Times New Roman" pitchFamily="18" charset="0"/>
              </a:rPr>
              <a:t>microflora</a:t>
            </a:r>
            <a:r>
              <a:rPr lang="en-IN" sz="1800" b="1" dirty="0" smtClean="0">
                <a:solidFill>
                  <a:schemeClr val="tx1"/>
                </a:solidFill>
                <a:latin typeface="Times New Roman" pitchFamily="18" charset="0"/>
                <a:cs typeface="Times New Roman" pitchFamily="18" charset="0"/>
              </a:rPr>
              <a:t>, etc.</a:t>
            </a:r>
            <a:endParaRPr lang="en-US" sz="1800" b="1" dirty="0" smtClean="0"/>
          </a:p>
          <a:p>
            <a:pPr algn="l"/>
            <a:r>
              <a:rPr lang="en-US" sz="1800" b="1" dirty="0" smtClean="0">
                <a:solidFill>
                  <a:srgbClr val="00B050"/>
                </a:solidFill>
              </a:rPr>
              <a:t>Functions: </a:t>
            </a:r>
            <a:r>
              <a:rPr lang="en-US" sz="1800" b="1" dirty="0" smtClean="0">
                <a:solidFill>
                  <a:schemeClr val="tx1"/>
                </a:solidFill>
              </a:rPr>
              <a:t>The </a:t>
            </a:r>
            <a:r>
              <a:rPr lang="en-US" sz="1800" b="1" dirty="0" err="1" smtClean="0">
                <a:solidFill>
                  <a:schemeClr val="tx1"/>
                </a:solidFill>
              </a:rPr>
              <a:t>coelomic</a:t>
            </a:r>
            <a:r>
              <a:rPr lang="en-US" sz="1800" b="1" dirty="0" smtClean="0">
                <a:solidFill>
                  <a:schemeClr val="tx1"/>
                </a:solidFill>
              </a:rPr>
              <a:t> fluid serves several functions:</a:t>
            </a:r>
          </a:p>
          <a:p>
            <a:pPr algn="l">
              <a:buFont typeface="Wingdings" pitchFamily="2" charset="2"/>
              <a:buChar char="v"/>
            </a:pPr>
            <a:r>
              <a:rPr lang="en-US" sz="1800" b="1" dirty="0" smtClean="0">
                <a:solidFill>
                  <a:schemeClr val="tx1"/>
                </a:solidFill>
              </a:rPr>
              <a:t> it acts as a </a:t>
            </a:r>
            <a:r>
              <a:rPr lang="en-US" sz="1800" b="1" dirty="0" err="1" smtClean="0">
                <a:solidFill>
                  <a:schemeClr val="tx1"/>
                </a:solidFill>
              </a:rPr>
              <a:t>hydroskeleton</a:t>
            </a:r>
            <a:r>
              <a:rPr lang="en-US" sz="1800" b="1" dirty="0" smtClean="0">
                <a:solidFill>
                  <a:schemeClr val="tx1"/>
                </a:solidFill>
              </a:rPr>
              <a:t>.</a:t>
            </a:r>
          </a:p>
          <a:p>
            <a:pPr algn="l">
              <a:buFont typeface="Wingdings" pitchFamily="2" charset="2"/>
              <a:buChar char="v"/>
            </a:pPr>
            <a:r>
              <a:rPr lang="en-US" sz="1800" b="1" dirty="0" smtClean="0">
                <a:solidFill>
                  <a:schemeClr val="tx1"/>
                </a:solidFill>
              </a:rPr>
              <a:t> it allows free movement and growth of internal organs.</a:t>
            </a:r>
          </a:p>
          <a:p>
            <a:pPr algn="l">
              <a:buFont typeface="Wingdings" pitchFamily="2" charset="2"/>
              <a:buChar char="v"/>
            </a:pPr>
            <a:r>
              <a:rPr lang="en-US" sz="1800" b="1" dirty="0" smtClean="0">
                <a:solidFill>
                  <a:schemeClr val="tx1"/>
                </a:solidFill>
              </a:rPr>
              <a:t> it serves for transport of gases, nutrients and waste products between </a:t>
            </a:r>
          </a:p>
          <a:p>
            <a:pPr algn="l"/>
            <a:r>
              <a:rPr lang="en-US" sz="1800" b="1" dirty="0" smtClean="0">
                <a:solidFill>
                  <a:schemeClr val="tx1"/>
                </a:solidFill>
              </a:rPr>
              <a:t>    different parts of the body.</a:t>
            </a:r>
          </a:p>
          <a:p>
            <a:pPr algn="l">
              <a:buFont typeface="Wingdings" pitchFamily="2" charset="2"/>
              <a:buChar char="v"/>
            </a:pPr>
            <a:r>
              <a:rPr lang="en-US" sz="1800" b="1" dirty="0" smtClean="0">
                <a:solidFill>
                  <a:schemeClr val="tx1"/>
                </a:solidFill>
              </a:rPr>
              <a:t> it allows storage of sperm and eggs during maturation.</a:t>
            </a:r>
          </a:p>
          <a:p>
            <a:pPr algn="l">
              <a:buFont typeface="Wingdings" pitchFamily="2" charset="2"/>
              <a:buChar char="v"/>
            </a:pPr>
            <a:r>
              <a:rPr lang="en-US" sz="1800" b="1" dirty="0" smtClean="0">
                <a:solidFill>
                  <a:schemeClr val="tx1"/>
                </a:solidFill>
              </a:rPr>
              <a:t>It acts as a reservoir for waste.</a:t>
            </a:r>
            <a:endParaRPr lang="en-US" sz="1800" b="1" baseline="30000" dirty="0" smtClean="0">
              <a:solidFill>
                <a:schemeClr val="tx1"/>
              </a:solidFill>
            </a:endParaRPr>
          </a:p>
          <a:p>
            <a:endParaRPr lang="en-US" sz="1800" b="1" dirty="0" smtClean="0">
              <a:solidFill>
                <a:schemeClr val="tx1"/>
              </a:solidFill>
            </a:endParaRPr>
          </a:p>
          <a:p>
            <a:endParaRPr lang="en-US" sz="1800" b="1" dirty="0" smtClean="0">
              <a:solidFill>
                <a:schemeClr val="tx1"/>
              </a:solidFill>
            </a:endParaRPr>
          </a:p>
          <a:p>
            <a:endParaRPr lang="en-US" sz="1800" b="1" dirty="0" smtClean="0">
              <a:solidFill>
                <a:schemeClr val="tx1"/>
              </a:solidFill>
            </a:endParaRPr>
          </a:p>
          <a:p>
            <a:endParaRPr lang="en-US" sz="1800" b="1" dirty="0" smtClean="0">
              <a:solidFill>
                <a:schemeClr val="tx1"/>
              </a:solidFill>
            </a:endParaRPr>
          </a:p>
          <a:p>
            <a:endParaRPr lang="en-US" sz="1800" b="1"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152400"/>
            <a:ext cx="4495800" cy="523220"/>
          </a:xfrm>
          <a:prstGeom prst="rect">
            <a:avLst/>
          </a:prstGeom>
          <a:noFill/>
        </p:spPr>
        <p:txBody>
          <a:bodyPr wrap="square" rtlCol="0">
            <a:spAutoFit/>
          </a:bodyPr>
          <a:lstStyle/>
          <a:p>
            <a:r>
              <a:rPr lang="en-US" sz="2800" dirty="0" smtClean="0">
                <a:solidFill>
                  <a:srgbClr val="C00000"/>
                </a:solidFill>
              </a:rPr>
              <a:t>   </a:t>
            </a:r>
            <a:r>
              <a:rPr lang="en-US" sz="2800" b="1" dirty="0" smtClean="0">
                <a:solidFill>
                  <a:srgbClr val="C00000"/>
                </a:solidFill>
              </a:rPr>
              <a:t>Anatomy of Manure Worm</a:t>
            </a:r>
          </a:p>
        </p:txBody>
      </p:sp>
      <p:sp>
        <p:nvSpPr>
          <p:cNvPr id="3" name="TextBox 2"/>
          <p:cNvSpPr txBox="1"/>
          <p:nvPr/>
        </p:nvSpPr>
        <p:spPr>
          <a:xfrm>
            <a:off x="457200" y="533400"/>
            <a:ext cx="8534400" cy="6278642"/>
          </a:xfrm>
          <a:prstGeom prst="rect">
            <a:avLst/>
          </a:prstGeom>
          <a:noFill/>
        </p:spPr>
        <p:txBody>
          <a:bodyPr wrap="square" rtlCol="0">
            <a:spAutoFit/>
          </a:bodyPr>
          <a:lstStyle/>
          <a:p>
            <a:pPr algn="just"/>
            <a:r>
              <a:rPr lang="en-US" sz="2400" b="1" dirty="0" smtClean="0">
                <a:solidFill>
                  <a:srgbClr val="0070C0"/>
                </a:solidFill>
              </a:rPr>
              <a:t>Vital Systems and Activities:</a:t>
            </a:r>
            <a:endParaRPr lang="en-US" sz="2000" b="1" dirty="0" smtClean="0">
              <a:solidFill>
                <a:srgbClr val="00B050"/>
              </a:solidFill>
            </a:endParaRPr>
          </a:p>
          <a:p>
            <a:pPr algn="just">
              <a:lnSpc>
                <a:spcPct val="150000"/>
              </a:lnSpc>
              <a:buFont typeface="Arial" pitchFamily="34" charset="0"/>
              <a:buChar char="•"/>
            </a:pPr>
            <a:r>
              <a:rPr lang="en-US" sz="2000" b="1" dirty="0" smtClean="0">
                <a:solidFill>
                  <a:srgbClr val="00B050"/>
                </a:solidFill>
              </a:rPr>
              <a:t>Digestive system: </a:t>
            </a:r>
            <a:r>
              <a:rPr lang="en-US" b="1" dirty="0" smtClean="0"/>
              <a:t>Ingests decay organic matters and egests undigested food as vermi castings.</a:t>
            </a:r>
            <a:endParaRPr lang="en-US" sz="2000" b="1" dirty="0" smtClean="0">
              <a:solidFill>
                <a:srgbClr val="7030A0"/>
              </a:solidFill>
            </a:endParaRPr>
          </a:p>
          <a:p>
            <a:pPr algn="just">
              <a:lnSpc>
                <a:spcPct val="150000"/>
              </a:lnSpc>
              <a:buFont typeface="Arial" pitchFamily="34" charset="0"/>
              <a:buChar char="•"/>
            </a:pPr>
            <a:r>
              <a:rPr lang="en-US" sz="2000" b="1" dirty="0" smtClean="0">
                <a:solidFill>
                  <a:srgbClr val="7030A0"/>
                </a:solidFill>
              </a:rPr>
              <a:t>Circulatory system: </a:t>
            </a:r>
            <a:r>
              <a:rPr lang="en-US" b="1" dirty="0" smtClean="0"/>
              <a:t>Closed, Hb dissolved in plasma.</a:t>
            </a:r>
            <a:endParaRPr lang="en-US" sz="2000" b="1" dirty="0" smtClean="0">
              <a:solidFill>
                <a:srgbClr val="7030A0"/>
              </a:solidFill>
            </a:endParaRPr>
          </a:p>
          <a:p>
            <a:pPr algn="just">
              <a:lnSpc>
                <a:spcPct val="150000"/>
              </a:lnSpc>
              <a:buFont typeface="Arial" pitchFamily="34" charset="0"/>
              <a:buChar char="•"/>
            </a:pPr>
            <a:r>
              <a:rPr lang="en-US" sz="2000" b="1" dirty="0" smtClean="0">
                <a:solidFill>
                  <a:srgbClr val="7030A0"/>
                </a:solidFill>
              </a:rPr>
              <a:t>Excretory system:</a:t>
            </a:r>
            <a:r>
              <a:rPr lang="en-US" sz="2000" b="1" dirty="0" smtClean="0"/>
              <a:t> </a:t>
            </a:r>
            <a:r>
              <a:rPr lang="en-US" b="1" dirty="0" smtClean="0"/>
              <a:t>Excretion by nephridia (Integumentary, pharyngeal &amp; septal).</a:t>
            </a:r>
            <a:endParaRPr lang="en-US" sz="2000" b="1" dirty="0" smtClean="0">
              <a:solidFill>
                <a:srgbClr val="7030A0"/>
              </a:solidFill>
            </a:endParaRPr>
          </a:p>
          <a:p>
            <a:pPr algn="just">
              <a:lnSpc>
                <a:spcPct val="150000"/>
              </a:lnSpc>
              <a:buFont typeface="Arial" pitchFamily="34" charset="0"/>
              <a:buChar char="•"/>
            </a:pPr>
            <a:r>
              <a:rPr lang="en-US" sz="2000" b="1" dirty="0" smtClean="0">
                <a:solidFill>
                  <a:srgbClr val="7030A0"/>
                </a:solidFill>
              </a:rPr>
              <a:t>Nervous system:</a:t>
            </a:r>
            <a:r>
              <a:rPr lang="en-US" sz="2000" b="1" dirty="0" smtClean="0"/>
              <a:t> </a:t>
            </a:r>
            <a:r>
              <a:rPr lang="en-US" b="1" dirty="0" smtClean="0"/>
              <a:t>Simple, consists of nerve ring and nerve cord.</a:t>
            </a:r>
            <a:endParaRPr lang="en-US" sz="2000" b="1" dirty="0" smtClean="0">
              <a:solidFill>
                <a:srgbClr val="7030A0"/>
              </a:solidFill>
            </a:endParaRPr>
          </a:p>
          <a:p>
            <a:pPr algn="just">
              <a:lnSpc>
                <a:spcPct val="150000"/>
              </a:lnSpc>
              <a:buFont typeface="Arial" pitchFamily="34" charset="0"/>
              <a:buChar char="•"/>
            </a:pPr>
            <a:r>
              <a:rPr lang="en-US" sz="2000" b="1" dirty="0" smtClean="0">
                <a:solidFill>
                  <a:srgbClr val="7030A0"/>
                </a:solidFill>
              </a:rPr>
              <a:t>Sense organs:</a:t>
            </a:r>
            <a:r>
              <a:rPr lang="en-US" sz="2000" b="1" dirty="0" smtClean="0"/>
              <a:t> </a:t>
            </a:r>
            <a:r>
              <a:rPr lang="en-US" b="1" dirty="0" smtClean="0"/>
              <a:t>Tactoreceptors, photoreceptors and chemoreceptors (Gustatoreceptor and olfactoreceptor).</a:t>
            </a:r>
            <a:endParaRPr lang="en-US" sz="2000" b="1" dirty="0" smtClean="0">
              <a:solidFill>
                <a:srgbClr val="00B050"/>
              </a:solidFill>
            </a:endParaRPr>
          </a:p>
          <a:p>
            <a:pPr algn="just">
              <a:lnSpc>
                <a:spcPct val="150000"/>
              </a:lnSpc>
              <a:buFont typeface="Arial" pitchFamily="34" charset="0"/>
              <a:buChar char="•"/>
            </a:pPr>
            <a:r>
              <a:rPr lang="en-US" sz="2000" b="1" dirty="0" smtClean="0">
                <a:solidFill>
                  <a:srgbClr val="00B050"/>
                </a:solidFill>
              </a:rPr>
              <a:t>Reproductive system and reproduction:</a:t>
            </a:r>
            <a:r>
              <a:rPr lang="en-US" sz="2000" b="1" dirty="0" smtClean="0"/>
              <a:t> </a:t>
            </a:r>
            <a:r>
              <a:rPr lang="en-US" b="1" dirty="0" smtClean="0"/>
              <a:t>Hermaphrodite, cross fertilization in cocoon due to protandrous condition, development direct, generally 2-3 young hatch out from cocoon.</a:t>
            </a:r>
            <a:endParaRPr lang="en-US" sz="2000" b="1" dirty="0" smtClean="0"/>
          </a:p>
          <a:p>
            <a:pPr algn="just">
              <a:lnSpc>
                <a:spcPct val="150000"/>
              </a:lnSpc>
              <a:buFont typeface="Arial" pitchFamily="34" charset="0"/>
              <a:buChar char="•"/>
            </a:pPr>
            <a:r>
              <a:rPr lang="en-US" sz="2000" b="1" dirty="0" smtClean="0">
                <a:solidFill>
                  <a:srgbClr val="7030A0"/>
                </a:solidFill>
              </a:rPr>
              <a:t>Locomotion: </a:t>
            </a:r>
            <a:r>
              <a:rPr lang="en-US" b="1" dirty="0" smtClean="0"/>
              <a:t>By setae.</a:t>
            </a:r>
            <a:endParaRPr lang="en-US" sz="2000" b="1" dirty="0" smtClean="0">
              <a:solidFill>
                <a:srgbClr val="7030A0"/>
              </a:solidFill>
            </a:endParaRPr>
          </a:p>
          <a:p>
            <a:pPr algn="just">
              <a:lnSpc>
                <a:spcPct val="150000"/>
              </a:lnSpc>
              <a:buFont typeface="Arial" pitchFamily="34" charset="0"/>
              <a:buChar char="•"/>
            </a:pPr>
            <a:r>
              <a:rPr lang="en-US" sz="2000" b="1" dirty="0" smtClean="0">
                <a:solidFill>
                  <a:srgbClr val="7030A0"/>
                </a:solidFill>
              </a:rPr>
              <a:t>Respiration: </a:t>
            </a:r>
            <a:r>
              <a:rPr lang="en-US" b="1" dirty="0" smtClean="0"/>
              <a:t>By skin (Cutaneous respiration).</a:t>
            </a:r>
            <a:endParaRPr lang="en-US" sz="2000" b="1" dirty="0" smtClean="0">
              <a:solidFill>
                <a:srgbClr val="7030A0"/>
              </a:solidFill>
            </a:endParaRPr>
          </a:p>
          <a:p>
            <a:pPr algn="just">
              <a:lnSpc>
                <a:spcPct val="150000"/>
              </a:lnSpc>
              <a:buFont typeface="Arial" pitchFamily="34" charset="0"/>
              <a:buChar char="•"/>
            </a:pPr>
            <a:r>
              <a:rPr lang="en-US" sz="2000" b="1" dirty="0" smtClean="0">
                <a:solidFill>
                  <a:srgbClr val="7030A0"/>
                </a:solidFill>
              </a:rPr>
              <a:t>Regeneration: </a:t>
            </a:r>
            <a:r>
              <a:rPr lang="en-US" b="1" dirty="0" smtClean="0"/>
              <a:t>It shows great power of regeneration if injured or cut.</a:t>
            </a:r>
            <a:endParaRPr lang="en-US" sz="2400" b="1" dirty="0">
              <a:solidFill>
                <a:srgbClr val="00B0F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2180</Words>
  <Application>Microsoft Office PowerPoint</Application>
  <PresentationFormat>On-screen Show (4:3)</PresentationFormat>
  <Paragraphs>232</Paragraphs>
  <Slides>25</Slides>
  <Notes>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Identifying characters of Eisenia foetida</vt:lpstr>
      <vt:lpstr>Slide 4</vt:lpstr>
      <vt:lpstr>Slide 5</vt:lpstr>
      <vt:lpstr>Slide 6</vt:lpstr>
      <vt:lpstr>Slide 7</vt:lpstr>
      <vt:lpstr>Coelomic Fluid</vt:lpstr>
      <vt:lpstr>Slide 9</vt:lpstr>
      <vt:lpstr>Slide 10</vt:lpstr>
      <vt:lpstr>Alimentary Canal</vt:lpstr>
      <vt:lpstr>Slide 12</vt:lpstr>
      <vt:lpstr>Feeding Mechanism of Earthworm</vt:lpstr>
      <vt:lpstr>Slide 14</vt:lpstr>
      <vt:lpstr>Slide 15</vt:lpstr>
      <vt:lpstr>Slide 16</vt:lpstr>
      <vt:lpstr>Mating</vt:lpstr>
      <vt:lpstr>Slide 18</vt:lpstr>
      <vt:lpstr>Slide 19</vt:lpstr>
      <vt:lpstr>Slide 20</vt:lpstr>
      <vt:lpstr>Slide 21</vt:lpstr>
      <vt:lpstr>Slide 22</vt:lpstr>
      <vt:lpstr>Vermiculture and Vermicomposting</vt:lpstr>
      <vt:lpstr>Preparation , Composition and Uses of Vermiwash</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195</cp:revision>
  <dcterms:created xsi:type="dcterms:W3CDTF">2016-03-04T06:41:12Z</dcterms:created>
  <dcterms:modified xsi:type="dcterms:W3CDTF">2019-10-16T11:33:46Z</dcterms:modified>
</cp:coreProperties>
</file>