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95" r:id="rId3"/>
    <p:sldId id="281" r:id="rId4"/>
    <p:sldId id="282" r:id="rId5"/>
    <p:sldId id="283" r:id="rId6"/>
    <p:sldId id="293" r:id="rId7"/>
    <p:sldId id="294" r:id="rId8"/>
    <p:sldId id="284" r:id="rId9"/>
    <p:sldId id="311" r:id="rId10"/>
    <p:sldId id="285" r:id="rId11"/>
    <p:sldId id="286" r:id="rId12"/>
    <p:sldId id="296" r:id="rId13"/>
    <p:sldId id="288" r:id="rId14"/>
    <p:sldId id="289" r:id="rId15"/>
    <p:sldId id="290" r:id="rId16"/>
    <p:sldId id="299" r:id="rId17"/>
    <p:sldId id="300" r:id="rId18"/>
    <p:sldId id="302" r:id="rId19"/>
    <p:sldId id="292" r:id="rId20"/>
    <p:sldId id="301" r:id="rId21"/>
    <p:sldId id="303" r:id="rId22"/>
    <p:sldId id="304" r:id="rId23"/>
    <p:sldId id="305" r:id="rId24"/>
    <p:sldId id="306" r:id="rId25"/>
    <p:sldId id="310" r:id="rId26"/>
    <p:sldId id="307" r:id="rId27"/>
    <p:sldId id="308" r:id="rId28"/>
    <p:sldId id="30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BB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5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576F-9ED5-4293-B479-2721B000057E}" type="datetimeFigureOut">
              <a:rPr lang="en-US" smtClean="0"/>
              <a:pPr/>
              <a:t>17/10/2019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6B76-4AE7-4A28-AD71-C34B006F8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576F-9ED5-4293-B479-2721B000057E}" type="datetimeFigureOut">
              <a:rPr lang="en-US" smtClean="0"/>
              <a:pPr/>
              <a:t>17/10/2019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6B76-4AE7-4A28-AD71-C34B006F8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576F-9ED5-4293-B479-2721B000057E}" type="datetimeFigureOut">
              <a:rPr lang="en-US" smtClean="0"/>
              <a:pPr/>
              <a:t>17/10/2019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6B76-4AE7-4A28-AD71-C34B006F8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576F-9ED5-4293-B479-2721B000057E}" type="datetimeFigureOut">
              <a:rPr lang="en-US" smtClean="0"/>
              <a:pPr/>
              <a:t>17/10/2019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6B76-4AE7-4A28-AD71-C34B006F8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576F-9ED5-4293-B479-2721B000057E}" type="datetimeFigureOut">
              <a:rPr lang="en-US" smtClean="0"/>
              <a:pPr/>
              <a:t>17/10/2019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6B76-4AE7-4A28-AD71-C34B006F8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576F-9ED5-4293-B479-2721B000057E}" type="datetimeFigureOut">
              <a:rPr lang="en-US" smtClean="0"/>
              <a:pPr/>
              <a:t>17/10/2019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6B76-4AE7-4A28-AD71-C34B006F8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576F-9ED5-4293-B479-2721B000057E}" type="datetimeFigureOut">
              <a:rPr lang="en-US" smtClean="0"/>
              <a:pPr/>
              <a:t>17/10/2019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6B76-4AE7-4A28-AD71-C34B006F8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576F-9ED5-4293-B479-2721B000057E}" type="datetimeFigureOut">
              <a:rPr lang="en-US" smtClean="0"/>
              <a:pPr/>
              <a:t>17/10/2019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6B76-4AE7-4A28-AD71-C34B006F8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576F-9ED5-4293-B479-2721B000057E}" type="datetimeFigureOut">
              <a:rPr lang="en-US" smtClean="0"/>
              <a:pPr/>
              <a:t>17/10/2019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6B76-4AE7-4A28-AD71-C34B006F8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576F-9ED5-4293-B479-2721B000057E}" type="datetimeFigureOut">
              <a:rPr lang="en-US" smtClean="0"/>
              <a:pPr/>
              <a:t>17/10/2019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6B76-4AE7-4A28-AD71-C34B006F8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576F-9ED5-4293-B479-2721B000057E}" type="datetimeFigureOut">
              <a:rPr lang="en-US" smtClean="0"/>
              <a:pPr/>
              <a:t>17/10/2019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856B76-4AE7-4A28-AD71-C34B006F85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D2576F-9ED5-4293-B479-2721B000057E}" type="datetimeFigureOut">
              <a:rPr lang="en-US" smtClean="0"/>
              <a:pPr/>
              <a:t>17/10/2019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856B76-4AE7-4A28-AD71-C34B006F85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20091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2B0BB5"/>
                </a:solidFill>
                <a:latin typeface="Algerian" pitchFamily="82" charset="0"/>
              </a:rPr>
              <a:t>PHEROMONES</a:t>
            </a:r>
            <a:endParaRPr lang="en-IN" sz="4900" b="1" dirty="0">
              <a:solidFill>
                <a:srgbClr val="2B0B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PRIMER HEROMONES</a:t>
            </a:r>
            <a:endParaRPr lang="en-US" sz="3600" dirty="0">
              <a:solidFill>
                <a:srgbClr val="2B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SzPct val="120000"/>
              <a:buFont typeface="Arial" pitchFamily="34" charset="0"/>
              <a:buChar char="•"/>
            </a:pP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Primer 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pheromones induce modification of the emotional state and are beneficial as an adjunct to other forms of behavior therapy and environmental modification. </a:t>
            </a:r>
            <a:endParaRPr lang="en-US" sz="8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SzPct val="120000"/>
              <a:buFont typeface="Arial" pitchFamily="34" charset="0"/>
              <a:buChar char="•"/>
            </a:pP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Primer 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pheromones, such as facial, </a:t>
            </a:r>
            <a:r>
              <a:rPr lang="en-US" sz="8800" dirty="0" err="1" smtClean="0">
                <a:latin typeface="Times New Roman" pitchFamily="18" charset="0"/>
                <a:cs typeface="Times New Roman" pitchFamily="18" charset="0"/>
              </a:rPr>
              <a:t>interdigital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, and appeasing pheromones, induce delayed effects that are modulated through the activation of the </a:t>
            </a:r>
            <a:r>
              <a:rPr lang="en-US" sz="8800" dirty="0" err="1" smtClean="0">
                <a:latin typeface="Times New Roman" pitchFamily="18" charset="0"/>
                <a:cs typeface="Times New Roman" pitchFamily="18" charset="0"/>
              </a:rPr>
              <a:t>neuroendocrine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limbic system, including the </a:t>
            </a:r>
            <a:r>
              <a:rPr lang="en-US" sz="8800" dirty="0" err="1" smtClean="0">
                <a:latin typeface="Times New Roman" pitchFamily="18" charset="0"/>
                <a:cs typeface="Times New Roman" pitchFamily="18" charset="0"/>
              </a:rPr>
              <a:t>amygdala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, the fear and emotional control center of the brain. </a:t>
            </a:r>
            <a:endParaRPr lang="en-US" sz="8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SzPct val="120000"/>
              <a:buFont typeface="Arial" pitchFamily="34" charset="0"/>
              <a:buChar char="•"/>
            </a:pP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:-  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Pheromones involved in suppression &amp; induction of  estrous cycle, termination of pregnancy &amp; sexual menstruation cycle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SzPct val="120000"/>
              <a:buFont typeface="Arial" pitchFamily="34" charset="0"/>
              <a:buChar char="•"/>
            </a:pPr>
            <a:endParaRPr lang="en-US" sz="74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indent="228600" algn="just">
              <a:buFont typeface="Wingdings" pitchFamily="2" charset="2"/>
              <a:buChar char="Ø"/>
            </a:pP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Lee &amp; Boot effect-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Pseudopregnancies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in female mice</a:t>
            </a:r>
          </a:p>
          <a:p>
            <a:pPr marL="685800" indent="228600" algn="just">
              <a:buFont typeface="Wingdings" pitchFamily="2" charset="2"/>
              <a:buChar char="Ø"/>
            </a:pP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Bruce effect or pregnancy block in female rodents</a:t>
            </a:r>
          </a:p>
          <a:p>
            <a:pPr marL="685800" indent="228600" algn="just">
              <a:buFont typeface="Wingdings" pitchFamily="2" charset="2"/>
              <a:buChar char="Ø"/>
            </a:pP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Whitten effect</a:t>
            </a:r>
          </a:p>
          <a:p>
            <a:pPr marL="685800" indent="228600" algn="just">
              <a:buFont typeface="Wingdings" pitchFamily="2" charset="2"/>
              <a:buChar char="Ø"/>
            </a:pP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Regulation of caste system &amp; size of the colony in termites.</a:t>
            </a:r>
          </a:p>
          <a:p>
            <a:pPr marL="914400" indent="-228600" algn="just">
              <a:buFont typeface="Wingdings" pitchFamily="2" charset="2"/>
              <a:buChar char="Ø"/>
            </a:pP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Queen honeybee preserves her monarchy by exuding a pheromone called queen substance.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2688"/>
            <a:ext cx="8229600" cy="51511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RELEASER &amp; PRIMER EFFECTS</a:t>
            </a:r>
            <a:endParaRPr lang="en-US" sz="4000" dirty="0">
              <a:solidFill>
                <a:srgbClr val="2B0BB5"/>
              </a:solidFill>
            </a:endParaRPr>
          </a:p>
        </p:txBody>
      </p:sp>
      <p:pic>
        <p:nvPicPr>
          <p:cNvPr id="2050" name="Picture 2" descr="G:\1 PHOTO PPT\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391400" cy="495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IMPRINTING PHEROMONES</a:t>
            </a:r>
            <a:endParaRPr lang="en-US" sz="4000" b="1" dirty="0">
              <a:solidFill>
                <a:srgbClr val="2B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Imprinting pheromones organize the </a:t>
            </a:r>
            <a:r>
              <a:rPr lang="en-US" dirty="0" err="1" smtClean="0"/>
              <a:t>cenfral</a:t>
            </a:r>
            <a:r>
              <a:rPr lang="en-US" dirty="0" smtClean="0"/>
              <a:t> nervous system of the </a:t>
            </a:r>
            <a:r>
              <a:rPr lang="en-US" dirty="0" err="1" smtClean="0"/>
              <a:t>preweaning</a:t>
            </a:r>
            <a:r>
              <a:rPr lang="en-US" dirty="0" smtClean="0"/>
              <a:t> offspring's at a critical period that cause permanent alterations of adult </a:t>
            </a:r>
            <a:r>
              <a:rPr lang="en-US" dirty="0" err="1" smtClean="0"/>
              <a:t>behaviour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sz="2400" dirty="0" smtClean="0"/>
              <a:t>Example :</a:t>
            </a:r>
          </a:p>
          <a:p>
            <a:pPr marL="273050" indent="247650" algn="just"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smtClean="0"/>
              <a:t>Mice</a:t>
            </a:r>
            <a:endParaRPr lang="en-US" sz="2400" dirty="0" smtClean="0"/>
          </a:p>
          <a:p>
            <a:pPr marL="273050" indent="247650" algn="just">
              <a:buFont typeface="Wingdings" pitchFamily="2" charset="2"/>
              <a:buChar char="Ø"/>
            </a:pPr>
            <a:r>
              <a:rPr lang="en-US" sz="2400" dirty="0" smtClean="0"/>
              <a:t> R</a:t>
            </a:r>
            <a:r>
              <a:rPr lang="en-US" sz="2400" dirty="0" smtClean="0"/>
              <a:t>ats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8200" cy="515112"/>
          </a:xfrm>
        </p:spPr>
        <p:txBody>
          <a:bodyPr>
            <a:noAutofit/>
          </a:bodyPr>
          <a:lstStyle/>
          <a:p>
            <a:r>
              <a:rPr lang="en-US" sz="23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SOURCE &amp; CHEMICAL COMPOSITION OF PHEROMONES</a:t>
            </a:r>
            <a:endParaRPr lang="en-US" sz="2300" b="1" dirty="0">
              <a:solidFill>
                <a:srgbClr val="2B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1 PHOTO PPT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7238999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PHEROMONES IN INVERTEBRATES</a:t>
            </a:r>
            <a:endParaRPr lang="en-US" sz="3600" dirty="0">
              <a:solidFill>
                <a:srgbClr val="2B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Glands producing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pheromones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2286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Pheromones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orthoptera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(locusts &amp;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cockroaches)</a:t>
            </a:r>
          </a:p>
          <a:p>
            <a:pPr marL="914400" indent="2286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Pheromones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Lepidopterans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(butterflies &amp; moths)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2286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Pheromones of hymenoptera (honeybees &amp; ants)</a:t>
            </a:r>
          </a:p>
          <a:p>
            <a:pPr fontAlgn="base"/>
            <a:endParaRPr lang="en-US" sz="1400" dirty="0" smtClean="0"/>
          </a:p>
          <a:p>
            <a:pPr marL="457200" indent="-45720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Structures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Perceiving Pheromones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2688"/>
            <a:ext cx="8229600" cy="36271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PHEROMONES PRODUCING GLADS </a:t>
            </a:r>
            <a:endParaRPr lang="en-US" sz="3600" dirty="0">
              <a:solidFill>
                <a:srgbClr val="2B0BB5"/>
              </a:solidFill>
            </a:endParaRPr>
          </a:p>
        </p:txBody>
      </p:sp>
      <p:pic>
        <p:nvPicPr>
          <p:cNvPr id="6146" name="Picture 2" descr="G:\1 PHOTO PPT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67056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PHEROMONE PERCEIVING ORGANS</a:t>
            </a:r>
            <a:endParaRPr lang="en-US" sz="3600" b="1" dirty="0">
              <a:solidFill>
                <a:srgbClr val="2B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1 PHOTO PPT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315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FUNCTIONS OF INSECT PHEROMONES</a:t>
            </a:r>
            <a:endParaRPr lang="en-US" sz="3800" dirty="0">
              <a:solidFill>
                <a:srgbClr val="2B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Insects pheromones as sex attractants:-</a:t>
            </a:r>
          </a:p>
          <a:p>
            <a:pPr marL="7429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(a)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Pheromones attracting males:-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6286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Ex-   Queen bee attract drones</a:t>
            </a:r>
          </a:p>
          <a:p>
            <a:pPr marL="2235200" indent="-1092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Male emperor moth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Endiapavonia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can detect the sex attractant of the female as far as 13 km.</a:t>
            </a:r>
          </a:p>
          <a:p>
            <a:pPr marL="6794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Pheromones  attracting  females:-</a:t>
            </a:r>
          </a:p>
          <a:p>
            <a:pPr marL="160020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Ex-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Male beetle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Harpobittacus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688"/>
            <a:ext cx="8229600" cy="59131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PHEROMONES OF SOCIAL INSECTS</a:t>
            </a:r>
            <a:endParaRPr lang="en-US" sz="3600" dirty="0">
              <a:solidFill>
                <a:srgbClr val="2B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fontScale="70000" lnSpcReduction="20000"/>
          </a:bodyPr>
          <a:lstStyle/>
          <a:p>
            <a:pPr marL="571500" indent="-571500" algn="just">
              <a:lnSpc>
                <a:spcPct val="120000"/>
              </a:lnSpc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Communication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Clr>
                <a:schemeClr val="accent3">
                  <a:lumMod val="75000"/>
                </a:schemeClr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Many ant species lay scent trails.</a:t>
            </a:r>
          </a:p>
          <a:p>
            <a:pPr lvl="1" algn="just">
              <a:lnSpc>
                <a:spcPct val="120000"/>
              </a:lnSpc>
              <a:buClr>
                <a:schemeClr val="accent3">
                  <a:lumMod val="75000"/>
                </a:schemeClr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Alarm pheromones among social insects have three main functions-   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alert the colony 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release aggression 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mark the target to be attacked</a:t>
            </a:r>
          </a:p>
          <a:p>
            <a:pPr lvl="1" algn="just">
              <a:lnSpc>
                <a:spcPct val="12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Worker bees are attracted to each other, by a scent from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nasanoff’s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gland  at  the time of feeding, formation of new hive, to mark a source of water, to mark hive for recognition etc.</a:t>
            </a:r>
          </a:p>
          <a:p>
            <a:pPr algn="just">
              <a:lnSpc>
                <a:spcPct val="120000"/>
              </a:lnSpc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 	Maintenance of colony structure</a:t>
            </a:r>
          </a:p>
          <a:p>
            <a:pPr algn="just">
              <a:lnSpc>
                <a:spcPct val="12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PHEROMONES IN VERTEBRATES</a:t>
            </a:r>
            <a:endParaRPr lang="en-US" sz="3800" dirty="0">
              <a:solidFill>
                <a:srgbClr val="2B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b="1" dirty="0" smtClean="0"/>
              <a:t>In </a:t>
            </a:r>
            <a:r>
              <a:rPr lang="en-US" b="1" dirty="0" smtClean="0"/>
              <a:t>Reptiles</a:t>
            </a:r>
          </a:p>
          <a:p>
            <a:pPr marL="679450" indent="-273050"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 trails are left behind by female garter snake which the male follows. </a:t>
            </a:r>
          </a:p>
          <a:p>
            <a:pPr marL="679450" indent="-273050"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female snake, while moving, pushes against one side of certain objects and leaves behind scent in her direction of tra­vel. </a:t>
            </a:r>
          </a:p>
          <a:p>
            <a:pPr marL="679450" indent="-273050"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male snake tests each side of these objects with its forked tongue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recognises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which side the female has pushed against.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6488"/>
            <a:ext cx="8229600" cy="66751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DEFINITION OF PHEROMONES</a:t>
            </a:r>
            <a:endParaRPr lang="en-US" sz="4000" dirty="0">
              <a:solidFill>
                <a:srgbClr val="2B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Pheromones are types of chemicals that are released by organisms as a means of communication with organisms of the same species.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Pheromones are species specific &amp; produced by exocrine glands.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animals release it through their urine, their skin or even in their feces, and it is detected using smell.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Pheromones can be released for a variety of reasons including readiness to mate, an alert to danger, showing a certain territory or even when an animal is ovulating.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PHEROMONES IN VERTEBRATES</a:t>
            </a:r>
            <a:endParaRPr lang="en-US" sz="3800" dirty="0">
              <a:solidFill>
                <a:srgbClr val="2B0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Mammals:</a:t>
            </a:r>
          </a:p>
          <a:p>
            <a:pPr marL="914400" indent="-11430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Markings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urine and faces:</a:t>
            </a:r>
          </a:p>
          <a:p>
            <a:pPr marL="914400" indent="-11430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marking by special glands:</a:t>
            </a:r>
          </a:p>
          <a:p>
            <a:pPr marL="1943100" lvl="2" indent="-11430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 glands</a:t>
            </a:r>
          </a:p>
          <a:p>
            <a:pPr marL="1943100" lvl="2" indent="-11430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Salivary glands</a:t>
            </a:r>
          </a:p>
          <a:p>
            <a:pPr marL="1943100" lvl="2" indent="-11430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Miscellaneous glands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80288"/>
            <a:ext cx="8229600" cy="515112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USE OF URINE &amp; FACES</a:t>
            </a:r>
            <a:endParaRPr lang="en-US" sz="3800" b="1" dirty="0">
              <a:solidFill>
                <a:srgbClr val="2B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1 PHOTO PPT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371601"/>
            <a:ext cx="57912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688"/>
            <a:ext cx="8229600" cy="43891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USE OF URINE &amp; FACES</a:t>
            </a:r>
            <a:endParaRPr lang="en-US" sz="4000" dirty="0">
              <a:solidFill>
                <a:srgbClr val="2B0BB5"/>
              </a:solidFill>
            </a:endParaRPr>
          </a:p>
        </p:txBody>
      </p:sp>
      <p:pic>
        <p:nvPicPr>
          <p:cNvPr id="9218" name="Picture 2" descr="G:\1 PHOTO PPT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4532" y="1447801"/>
            <a:ext cx="6508868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USE OF URINE &amp; FACES</a:t>
            </a:r>
            <a:endParaRPr lang="en-US" sz="4000" dirty="0">
              <a:solidFill>
                <a:srgbClr val="2B0BB5"/>
              </a:solidFill>
            </a:endParaRPr>
          </a:p>
        </p:txBody>
      </p:sp>
      <p:pic>
        <p:nvPicPr>
          <p:cNvPr id="10242" name="Picture 2" descr="G:\1 PHOTO PPT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64008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913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UEE OF SPECIAL GLAND : ANAL GLAND</a:t>
            </a:r>
            <a:endParaRPr lang="en-US" sz="3200" dirty="0">
              <a:solidFill>
                <a:srgbClr val="2B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G:\1 PHOTO PPT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8561" y="1524000"/>
            <a:ext cx="7237239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SALIVARY GLANDS</a:t>
            </a:r>
            <a:endParaRPr lang="en-US" sz="4000" b="1" dirty="0">
              <a:solidFill>
                <a:srgbClr val="2B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752600"/>
            <a:ext cx="5143500" cy="431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56488"/>
            <a:ext cx="8229600" cy="51511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MISCELLANEOUS GLANDS</a:t>
            </a:r>
            <a:endParaRPr lang="en-US" sz="4000" b="1" dirty="0">
              <a:solidFill>
                <a:srgbClr val="2B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G:\1 PHOTO PPT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5278" y="1600200"/>
            <a:ext cx="6377122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82000" cy="533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FUNCTIONS OF PHEROMONES IN VERTEBRATES</a:t>
            </a:r>
            <a:endParaRPr lang="en-US" sz="2400" dirty="0">
              <a:solidFill>
                <a:srgbClr val="2B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Scent marking provides sense of belonging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Enhancement of self confidence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Regulation of sexual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behaviour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Trail marking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Territorial marking helps in  avoiding recurring fights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Sometimes males mark their mates  with scent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wildebeest sniffs her newborn  to form a permanent olfactory bond with her offspring.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Sniffing a genitalia is a common sight in ready to mate animals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Pheromones avoids inbreeding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480"/>
            <a:ext cx="8229600" cy="14173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8800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8800" dirty="0">
              <a:solidFill>
                <a:srgbClr val="2B0BB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9131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lang="en-US" sz="4000" dirty="0">
              <a:solidFill>
                <a:srgbClr val="2B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876800"/>
          </a:xfrm>
        </p:spPr>
        <p:txBody>
          <a:bodyPr>
            <a:normAutofit/>
          </a:bodyPr>
          <a:lstStyle/>
          <a:p>
            <a:pPr algn="just">
              <a:buSzPct val="100000"/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Hediger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(1944) first  reported the significance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odour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communication,this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specialized communication includes smell or scent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pheromones.</a:t>
            </a:r>
          </a:p>
          <a:p>
            <a:pPr algn="just">
              <a:buSzPct val="100000"/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Earlier these chemicals were referred to 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ectohormones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but in 1959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Karlson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Luscher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coined the term “pheromone” for it.</a:t>
            </a:r>
          </a:p>
          <a:p>
            <a:pPr algn="just">
              <a:buSzPct val="100000"/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Allochemics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the term given to those chemical signals that convey information between members of two different species.	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DISCOVERY OF PHEROMONES</a:t>
            </a:r>
            <a:endParaRPr lang="en-US" sz="4000" dirty="0">
              <a:solidFill>
                <a:srgbClr val="2B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5913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JEAN HENRI FABRE’S EXPERIMENT</a:t>
            </a:r>
            <a:endParaRPr lang="en-US" sz="3200" b="1" dirty="0">
              <a:solidFill>
                <a:srgbClr val="2B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1 PHOTO PPT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295400"/>
            <a:ext cx="8161361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 FACTS ABOUT PHEROMONES</a:t>
            </a:r>
            <a:endParaRPr lang="en-US" sz="4400" b="1" dirty="0">
              <a:solidFill>
                <a:srgbClr val="2B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23672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Pheromones are similar to hormones but work outside of the body.</a:t>
            </a:r>
          </a:p>
          <a:p>
            <a:pPr algn="just"/>
            <a:r>
              <a:rPr lang="en-US" sz="2800" dirty="0" smtClean="0"/>
              <a:t>They induce activity in other individuals, such as sexual arousal.</a:t>
            </a:r>
          </a:p>
          <a:p>
            <a:pPr algn="just"/>
            <a:r>
              <a:rPr lang="en-US" sz="2800" dirty="0" smtClean="0"/>
              <a:t>Most insects use pheromones to communicate.</a:t>
            </a:r>
          </a:p>
          <a:p>
            <a:pPr algn="just"/>
            <a:r>
              <a:rPr lang="en-US" sz="2800" dirty="0" smtClean="0"/>
              <a:t>Some chemicals have been investigated for pheromone actions in humans but evidence is weak.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802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2B0BB5"/>
                </a:solidFill>
              </a:rPr>
              <a:t/>
            </a:r>
            <a:br>
              <a:rPr lang="en-US" b="1" dirty="0" smtClean="0">
                <a:solidFill>
                  <a:srgbClr val="2B0BB5"/>
                </a:solidFill>
              </a:rPr>
            </a:br>
            <a:r>
              <a:rPr lang="en-US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endParaRPr lang="en-US" dirty="0">
              <a:solidFill>
                <a:srgbClr val="2B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Autofit/>
          </a:bodyPr>
          <a:lstStyle/>
          <a:p>
            <a:pPr marL="292100" indent="-292100"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Animals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secrete pheromones to trigger many types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behaviors including 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65150" indent="-27305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raising an alarm</a:t>
            </a:r>
          </a:p>
          <a:p>
            <a:pPr marL="565150" indent="-27305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signaling a food trail</a:t>
            </a:r>
          </a:p>
          <a:p>
            <a:pPr marL="565150" indent="-27305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triggering sexual arousal</a:t>
            </a:r>
          </a:p>
          <a:p>
            <a:pPr marL="565150" indent="-27305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tell other female insects to lay their eggs elsewhere</a:t>
            </a:r>
          </a:p>
          <a:p>
            <a:pPr marL="565150" indent="-27305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delineating a territory</a:t>
            </a:r>
          </a:p>
          <a:p>
            <a:pPr marL="565150" indent="-27305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bond between mother and offspring</a:t>
            </a:r>
          </a:p>
          <a:p>
            <a:pPr marL="565150" indent="-27305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warning another animal to back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TYPES OF PHEROMONES</a:t>
            </a:r>
            <a:endParaRPr lang="en-US" sz="4000" dirty="0">
              <a:solidFill>
                <a:srgbClr val="2B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2575" indent="-158750"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Bruce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(1970) had recognized following three main types of pheromones:-</a:t>
            </a:r>
          </a:p>
          <a:p>
            <a:pPr marL="571500" indent="5715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Releaser pheromones </a:t>
            </a:r>
          </a:p>
          <a:p>
            <a:pPr marL="571500" indent="571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Primer pheromones</a:t>
            </a:r>
          </a:p>
          <a:p>
            <a:pPr marL="571500" indent="571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Imprinting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pheromones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UcPeriod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UcPeriod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6488"/>
            <a:ext cx="8229600" cy="51511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2B0BB5"/>
                </a:solidFill>
                <a:latin typeface="Times New Roman" pitchFamily="18" charset="0"/>
                <a:cs typeface="Times New Roman" pitchFamily="18" charset="0"/>
              </a:rPr>
              <a:t>RELEASER PHEROMONES</a:t>
            </a:r>
            <a:endParaRPr lang="en-US" sz="4000" dirty="0">
              <a:solidFill>
                <a:srgbClr val="2B0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Releaser pheromones are powerful attractant molecules that some organisms may use to attract mates from a distance of two miles or more.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type of pheromone generally elicits a rapid response but is quickly degraded.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contrast, a primer pheromone has a slower onset and a longer duration.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Example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Rabbit (mothers) release mammary pheromones that triggers immediate nursing behavior by their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babies.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Releaser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pheromones used mainly in recognition of species members, sex, sexual status, aggression, ejection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milk,etc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71500" algn="just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Examples-</a:t>
            </a:r>
            <a:endParaRPr lang="en-U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4953000"/>
          <a:ext cx="70104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Sex pheromones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Aggregation pheromones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Anti-aggregation pheromones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Alarm pheromones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 Recruitment pheromones</a:t>
                      </a:r>
                    </a:p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 Trail following pheromones</a:t>
                      </a:r>
                    </a:p>
                    <a:p>
                      <a:pPr marL="228600" indent="-228600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 Territory marking  pheromones and many others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462</TotalTime>
  <Words>645</Words>
  <Application>Microsoft Office PowerPoint</Application>
  <PresentationFormat>On-screen Show (4:3)</PresentationFormat>
  <Paragraphs>123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PHEROMONES</vt:lpstr>
      <vt:lpstr>DEFINITION OF PHEROMONES</vt:lpstr>
      <vt:lpstr>HISTORY</vt:lpstr>
      <vt:lpstr>DISCOVERY OF PHEROMONES</vt:lpstr>
      <vt:lpstr>JEAN HENRI FABRE’S EXPERIMENT</vt:lpstr>
      <vt:lpstr> FACTS ABOUT PHEROMONES</vt:lpstr>
      <vt:lpstr> FUNCTION</vt:lpstr>
      <vt:lpstr>TYPES OF PHEROMONES</vt:lpstr>
      <vt:lpstr>RELEASER PHEROMONES</vt:lpstr>
      <vt:lpstr>PRIMER HEROMONES</vt:lpstr>
      <vt:lpstr>RELEASER &amp; PRIMER EFFECTS</vt:lpstr>
      <vt:lpstr>IMPRINTING PHEROMONES</vt:lpstr>
      <vt:lpstr>SOURCE &amp; CHEMICAL COMPOSITION OF PHEROMONES</vt:lpstr>
      <vt:lpstr>PHEROMONES IN INVERTEBRATES</vt:lpstr>
      <vt:lpstr> PHEROMONES PRODUCING GLADS </vt:lpstr>
      <vt:lpstr>PHEROMONE PERCEIVING ORGANS</vt:lpstr>
      <vt:lpstr>FUNCTIONS OF INSECT PHEROMONES</vt:lpstr>
      <vt:lpstr>PHEROMONES OF SOCIAL INSECTS</vt:lpstr>
      <vt:lpstr>PHEROMONES IN VERTEBRATES</vt:lpstr>
      <vt:lpstr>PHEROMONES IN VERTEBRATES</vt:lpstr>
      <vt:lpstr>USE OF URINE &amp; FACES</vt:lpstr>
      <vt:lpstr>USE OF URINE &amp; FACES</vt:lpstr>
      <vt:lpstr>USE OF URINE &amp; FACES</vt:lpstr>
      <vt:lpstr>UEE OF SPECIAL GLAND : ANAL GLAND</vt:lpstr>
      <vt:lpstr>SALIVARY GLANDS</vt:lpstr>
      <vt:lpstr>MISCELLANEOUS GLANDS</vt:lpstr>
      <vt:lpstr>FUNCTIONS OF PHEROMONES IN VERTEBRATES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DEEPANSHU GUPTA</dc:creator>
  <cp:lastModifiedBy>neha</cp:lastModifiedBy>
  <cp:revision>101</cp:revision>
  <dcterms:created xsi:type="dcterms:W3CDTF">2015-12-16T04:23:15Z</dcterms:created>
  <dcterms:modified xsi:type="dcterms:W3CDTF">2019-10-17T03:14:07Z</dcterms:modified>
</cp:coreProperties>
</file>